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22" r:id="rId4"/>
    <p:sldId id="321" r:id="rId5"/>
    <p:sldId id="320" r:id="rId6"/>
    <p:sldId id="324" r:id="rId7"/>
    <p:sldId id="333" r:id="rId8"/>
    <p:sldId id="327" r:id="rId9"/>
    <p:sldId id="328" r:id="rId10"/>
    <p:sldId id="329" r:id="rId11"/>
    <p:sldId id="330" r:id="rId12"/>
    <p:sldId id="331" r:id="rId13"/>
    <p:sldId id="332" r:id="rId14"/>
    <p:sldId id="336" r:id="rId15"/>
    <p:sldId id="338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8E"/>
    <a:srgbClr val="00759E"/>
    <a:srgbClr val="0084B5"/>
    <a:srgbClr val="234599"/>
    <a:srgbClr val="1D387D"/>
    <a:srgbClr val="071B93"/>
    <a:srgbClr val="0033CC"/>
    <a:srgbClr val="422C16"/>
    <a:srgbClr val="0C788E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7875" autoAdjust="0"/>
  </p:normalViewPr>
  <p:slideViewPr>
    <p:cSldViewPr>
      <p:cViewPr varScale="1">
        <p:scale>
          <a:sx n="69" d="100"/>
          <a:sy n="69" d="100"/>
        </p:scale>
        <p:origin x="-63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F9E07-9473-4103-AF7E-93917EDB627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409D4-63E5-4180-85AC-F9DF6405CA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85EFD-0D74-4610-81B4-607465B884A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845F5-1170-4B5F-AA76-A32B2CC359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0618A-E69C-4CB5-A03D-B7D0551623B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9565E-A3CB-4FA2-8495-4A85E309CD6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20088-9721-497A-9CF4-EB4C85A576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6899E-381B-40F5-AC86-BB9E13F3F9A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C02F1-9971-4ADA-9649-D23CA238E47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F0584-1569-4D1C-9BB0-8C73CA784A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4182D-86AF-4F5F-ADA5-67B75A8756C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B7BC18-7F55-43F5-9B81-5511AB20FE92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95536" y="1988840"/>
            <a:ext cx="8208912" cy="1296739"/>
          </a:xfrm>
        </p:spPr>
        <p:txBody>
          <a:bodyPr/>
          <a:lstStyle/>
          <a:p>
            <a:pPr algn="l"/>
            <a:r>
              <a:rPr lang="el-GR" sz="2800" b="1" i="1" dirty="0" smtClean="0">
                <a:solidFill>
                  <a:srgbClr val="00698E"/>
                </a:solidFill>
                <a:latin typeface="Calibri" pitchFamily="34" charset="0"/>
                <a:cs typeface="Calibri" pitchFamily="34" charset="0"/>
              </a:rPr>
              <a:t>Ανταγωνιστικά πλεονεκτήματα καινοτομιών για νέες μικρές επιχειρήσεις</a:t>
            </a:r>
            <a:endParaRPr lang="es-ES" sz="2800" b="1" i="1" dirty="0">
              <a:solidFill>
                <a:srgbClr val="00698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16" name="Rectangle 168"/>
          <p:cNvSpPr>
            <a:spLocks noChangeArrowheads="1"/>
          </p:cNvSpPr>
          <p:nvPr/>
        </p:nvSpPr>
        <p:spPr bwMode="auto">
          <a:xfrm>
            <a:off x="683568" y="4581128"/>
            <a:ext cx="56880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l-GR" sz="2000" b="1" dirty="0" smtClean="0">
              <a:solidFill>
                <a:schemeClr val="bg1"/>
              </a:solidFill>
            </a:endParaRPr>
          </a:p>
          <a:p>
            <a:r>
              <a:rPr lang="el-GR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Γιάννης Μουρατίδης </a:t>
            </a:r>
          </a:p>
          <a:p>
            <a:endParaRPr lang="el-GR" sz="2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</a:t>
            </a:r>
            <a:r>
              <a:rPr lang="el-GR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Μηχανικός </a:t>
            </a:r>
            <a:r>
              <a:rPr lang="el-GR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Παραγωγής &amp; </a:t>
            </a:r>
            <a:r>
              <a:rPr lang="el-GR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Διοίκησης 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Συνεργάτης Μονάδας Καινοτομίας και επιχειρηματικότητας ΤΕΙ Σερρών</a:t>
            </a:r>
            <a:endParaRPr lang="es-ES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68"/>
          <p:cNvSpPr>
            <a:spLocks noChangeArrowheads="1"/>
          </p:cNvSpPr>
          <p:nvPr/>
        </p:nvSpPr>
        <p:spPr bwMode="auto">
          <a:xfrm>
            <a:off x="0" y="6453336"/>
            <a:ext cx="9144000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Σέρρες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10 Δεκεμβρίου </a:t>
            </a:r>
            <a:r>
              <a:rPr lang="el-G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2011</a:t>
            </a:r>
            <a:endParaRPr lang="es-ES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chemeClr val="bg1"/>
                </a:solidFill>
              </a:rPr>
              <a:t/>
            </a:r>
            <a:br>
              <a:rPr lang="el-GR" sz="3200" dirty="0" smtClean="0">
                <a:solidFill>
                  <a:schemeClr val="bg1"/>
                </a:solidFill>
              </a:rPr>
            </a:br>
            <a:r>
              <a:rPr lang="el-GR" sz="3200" dirty="0" smtClean="0">
                <a:solidFill>
                  <a:schemeClr val="bg1"/>
                </a:solidFill>
              </a:rPr>
              <a:t>Ποιες </a:t>
            </a:r>
            <a:r>
              <a:rPr lang="el-GR" sz="3200" dirty="0" smtClean="0">
                <a:solidFill>
                  <a:schemeClr val="bg1"/>
                </a:solidFill>
              </a:rPr>
              <a:t>είναι οι καινοτομικές επιχειρήσεις;;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z="2000" dirty="0" smtClean="0"/>
              <a:t>δίνει αξία </a:t>
            </a:r>
            <a:r>
              <a:rPr lang="el-GR" sz="2000" dirty="0" smtClean="0"/>
              <a:t>στην </a:t>
            </a:r>
            <a:r>
              <a:rPr lang="el-GR" sz="2000" dirty="0" smtClean="0"/>
              <a:t>δημιουργικότητα και την παραγωγή ιδεών</a:t>
            </a:r>
          </a:p>
          <a:p>
            <a:pPr lvl="0"/>
            <a:r>
              <a:rPr lang="el-GR" sz="2000" dirty="0" smtClean="0"/>
              <a:t>Σχεδιάζει γύρω </a:t>
            </a:r>
            <a:r>
              <a:rPr lang="el-GR" sz="2000" dirty="0" smtClean="0"/>
              <a:t>από τις ανάγκες των πελατών </a:t>
            </a:r>
          </a:p>
          <a:p>
            <a:pPr lvl="0"/>
            <a:r>
              <a:rPr lang="el-GR" sz="2000" dirty="0" smtClean="0"/>
              <a:t>παρακολουθεί τις μεταβαλλόμενες συνθήκες των αγορών</a:t>
            </a:r>
          </a:p>
          <a:p>
            <a:pPr lvl="0"/>
            <a:r>
              <a:rPr lang="el-GR" sz="2000" dirty="0" smtClean="0"/>
              <a:t>έχει πρόσβαση σε πηγές χρηματοδότησης της καινοτομικής δραστηριότητας της</a:t>
            </a:r>
          </a:p>
          <a:p>
            <a:pPr lvl="0"/>
            <a:r>
              <a:rPr lang="el-GR" sz="2000" dirty="0" smtClean="0"/>
              <a:t>εφαρμόζει σύστημα διαχείρισης γνώσης </a:t>
            </a:r>
          </a:p>
          <a:p>
            <a:pPr lvl="0"/>
            <a:r>
              <a:rPr lang="el-GR" sz="2000" dirty="0" smtClean="0"/>
              <a:t>ενθαρρύνει την αποδοχή της αλλαγής και τις νέες ιδέες</a:t>
            </a:r>
          </a:p>
          <a:p>
            <a:pPr lvl="0"/>
            <a:r>
              <a:rPr lang="el-GR" sz="2000" dirty="0" smtClean="0"/>
              <a:t>παραμένει ανοιχτή σε τεχνικές που δημιουργούνται αλλού</a:t>
            </a:r>
          </a:p>
          <a:p>
            <a:pPr lvl="0"/>
            <a:r>
              <a:rPr lang="el-GR" sz="2000" dirty="0" smtClean="0"/>
              <a:t>συνδέει τις επιβραβεύσεις με την απόδοση της εταιρίας </a:t>
            </a:r>
          </a:p>
          <a:p>
            <a:pPr lvl="0"/>
            <a:r>
              <a:rPr lang="el-GR" sz="2000" dirty="0" smtClean="0"/>
              <a:t>επιδιώκει την συνεργασία με άλλες επιχειρήσεις και ερευνητικούς οργανισμούς πχ θερμοκοιτίδες επιχειρήσεων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chemeClr val="bg1"/>
                </a:solidFill>
              </a:rPr>
              <a:t/>
            </a:r>
            <a:br>
              <a:rPr lang="el-GR" sz="3200" dirty="0" smtClean="0">
                <a:solidFill>
                  <a:schemeClr val="bg1"/>
                </a:solidFill>
              </a:rPr>
            </a:br>
            <a:r>
              <a:rPr lang="el-GR" sz="3200" dirty="0" smtClean="0">
                <a:solidFill>
                  <a:schemeClr val="bg1"/>
                </a:solidFill>
              </a:rPr>
              <a:t>εργαζόμενοι </a:t>
            </a:r>
            <a:r>
              <a:rPr lang="el-GR" sz="3200" dirty="0" smtClean="0">
                <a:solidFill>
                  <a:schemeClr val="bg1"/>
                </a:solidFill>
              </a:rPr>
              <a:t>σε μία καινοτομική επιχείρηση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z="2000" dirty="0" smtClean="0"/>
              <a:t>έχουν το υπόβαθρο και αναπτύσσουν συνεχώς νέες γνώσεις και δεξιότητες</a:t>
            </a:r>
          </a:p>
          <a:p>
            <a:pPr lvl="0"/>
            <a:r>
              <a:rPr lang="el-GR" sz="2000" dirty="0" smtClean="0"/>
              <a:t>αντιλαμβάνονται την ανάγκη για αλλαγή και για νέες ιδέες και συμμετέχουν </a:t>
            </a:r>
          </a:p>
          <a:p>
            <a:pPr lvl="0"/>
            <a:r>
              <a:rPr lang="el-GR" sz="2000" dirty="0" smtClean="0"/>
              <a:t>έχουν επάρκεια και αυτοπεποίθηση στη εργασία τους</a:t>
            </a:r>
          </a:p>
          <a:p>
            <a:pPr lvl="0"/>
            <a:r>
              <a:rPr lang="el-GR" sz="2000" dirty="0" smtClean="0"/>
              <a:t>έχουν κίνητρο εκτός από την οικονομική ανταμοιβή την ικανοποίηση της εργασίας τους </a:t>
            </a:r>
          </a:p>
          <a:p>
            <a:pPr lvl="0"/>
            <a:r>
              <a:rPr lang="el-GR" sz="2000" dirty="0" smtClean="0"/>
              <a:t>έχουν κοινό όραμα με τον επιχειρηματία </a:t>
            </a:r>
          </a:p>
          <a:p>
            <a:pPr lvl="0"/>
            <a:r>
              <a:rPr lang="el-GR" sz="2000" dirty="0" smtClean="0"/>
              <a:t>εργάζονται σωστά σε ομάδες και ταυτόχρονα αναγνωρίζουν την ανάγκη για ειδικούς </a:t>
            </a:r>
          </a:p>
          <a:p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Εικόνα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00808"/>
            <a:ext cx="646176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Οι βασικές ερωτήσεις</a:t>
            </a: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z="2400" dirty="0" smtClean="0"/>
              <a:t>Υπάρχει τεχνική </a:t>
            </a:r>
            <a:r>
              <a:rPr lang="el-GR" sz="2400" dirty="0" err="1" smtClean="0"/>
              <a:t>εφικτότητα</a:t>
            </a:r>
            <a:r>
              <a:rPr lang="el-GR" sz="2400" dirty="0" smtClean="0"/>
              <a:t>;  Έχουν γίνει διαδικασίες δοκιμών ή μετρήσεων; </a:t>
            </a:r>
          </a:p>
          <a:p>
            <a:pPr lvl="0"/>
            <a:r>
              <a:rPr lang="el-GR" sz="2400" dirty="0" smtClean="0"/>
              <a:t>Διαθεσιμότητα σε πρώτες ύλες, τεχνολογικό υπόβαθρο, υπηρεσίες, τεχνική / τεχνολογική υποστήριξη;</a:t>
            </a:r>
          </a:p>
          <a:p>
            <a:pPr lvl="0"/>
            <a:r>
              <a:rPr lang="el-GR" sz="2400" dirty="0" smtClean="0"/>
              <a:t>Δημιουργία πλεονεκτήματος; ποιότητα, κόστος, διαθεσιμότητα, πρόσβαση στην </a:t>
            </a:r>
            <a:r>
              <a:rPr lang="el-GR" sz="2400" dirty="0" smtClean="0"/>
              <a:t>πελατεία;</a:t>
            </a:r>
            <a:endParaRPr lang="el-GR" sz="2400" dirty="0" smtClean="0"/>
          </a:p>
          <a:p>
            <a:pPr lvl="0"/>
            <a:r>
              <a:rPr lang="el-GR" sz="2400" dirty="0" smtClean="0"/>
              <a:t>Κάλυψη αναγκών της αγοράς ;</a:t>
            </a:r>
          </a:p>
          <a:p>
            <a:pPr lvl="0"/>
            <a:r>
              <a:rPr lang="el-GR" sz="2400" dirty="0" smtClean="0"/>
              <a:t>Συνθήκες ανταγωνισμού στις αγορές στόχους </a:t>
            </a:r>
          </a:p>
          <a:p>
            <a:pPr lvl="0"/>
            <a:r>
              <a:rPr lang="el-GR" sz="2400" dirty="0" smtClean="0"/>
              <a:t>Που μπορεί να διαφοροποιηθεί από τον ανταγωνισμό και να αποκτήσει πλεονέκτημα; 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Είδη επιχειρηματικής καινοτομίας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Στο προϊόν της επιχείρησης</a:t>
            </a:r>
          </a:p>
          <a:p>
            <a:pPr lvl="0"/>
            <a:r>
              <a:rPr lang="el-GR" dirty="0" smtClean="0"/>
              <a:t>Στις διεργασίες (παραγωγής, παροχής υπηρεσιών)</a:t>
            </a:r>
          </a:p>
          <a:p>
            <a:pPr lvl="0"/>
            <a:r>
              <a:rPr lang="el-GR" dirty="0" smtClean="0"/>
              <a:t>Στο μάρκετινγκ</a:t>
            </a:r>
          </a:p>
          <a:p>
            <a:pPr lvl="0"/>
            <a:r>
              <a:rPr lang="el-GR" dirty="0" smtClean="0"/>
              <a:t>Στις πωλήσεις</a:t>
            </a:r>
          </a:p>
          <a:p>
            <a:pPr lvl="0"/>
            <a:r>
              <a:rPr lang="el-GR" dirty="0" smtClean="0"/>
              <a:t>Στην οργάνωση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chemeClr val="bg1"/>
                </a:solidFill>
              </a:rPr>
              <a:t>ανταγωνιστικά πλεονεκτήματα των καινοτομιών </a:t>
            </a:r>
            <a:endParaRPr lang="el-GR" sz="3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z="2400" dirty="0" smtClean="0"/>
              <a:t>βελτίωση τεχνικών χαρακτηριστικών προϊόντος</a:t>
            </a:r>
          </a:p>
          <a:p>
            <a:pPr lvl="0"/>
            <a:r>
              <a:rPr lang="el-GR" sz="2400" dirty="0" smtClean="0"/>
              <a:t>βελτίωση ποιότητας</a:t>
            </a:r>
          </a:p>
          <a:p>
            <a:pPr lvl="0"/>
            <a:r>
              <a:rPr lang="el-GR" sz="2400" dirty="0" smtClean="0"/>
              <a:t>βελτιστοποίηση  διαδικασιών</a:t>
            </a:r>
          </a:p>
          <a:p>
            <a:pPr lvl="0"/>
            <a:r>
              <a:rPr lang="el-GR" sz="2400" dirty="0" smtClean="0"/>
              <a:t>βελτίωση παραγωγικότητας / παραγωγικής δυναμικότητας</a:t>
            </a:r>
          </a:p>
          <a:p>
            <a:pPr lvl="0"/>
            <a:r>
              <a:rPr lang="el-GR" sz="2400" dirty="0" smtClean="0"/>
              <a:t>μείωσης κόστους παραγωγής / διάθεσης υπηρεσίας</a:t>
            </a:r>
          </a:p>
          <a:p>
            <a:pPr lvl="0"/>
            <a:r>
              <a:rPr lang="el-GR" sz="2400" dirty="0" smtClean="0"/>
              <a:t>μείωση κόστους λοιπών λειτουργιών </a:t>
            </a:r>
          </a:p>
          <a:p>
            <a:pPr lvl="0"/>
            <a:r>
              <a:rPr lang="el-GR" sz="2400" dirty="0" smtClean="0"/>
              <a:t>αύξηση ευελιξίας σε είδη και μορφές παραγόμενων προϊόντων</a:t>
            </a:r>
          </a:p>
          <a:p>
            <a:pPr lvl="0"/>
            <a:r>
              <a:rPr lang="el-GR" sz="2400" dirty="0" smtClean="0"/>
              <a:t>βελτίωση συνθηκών των εργαζομένων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Ορισμός </a:t>
            </a:r>
            <a:r>
              <a:rPr lang="el-GR" sz="36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36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l-GR" sz="36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καινοτομίας</a:t>
            </a:r>
            <a:endParaRPr lang="el-GR" sz="36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l-GR" sz="2400" dirty="0" smtClean="0"/>
              <a:t>Μετασχηματισμός ιδέας σε νέο </a:t>
            </a:r>
            <a:r>
              <a:rPr lang="el-GR" sz="2400" u="sng" dirty="0" smtClean="0"/>
              <a:t>εμπορεύσιμο</a:t>
            </a:r>
            <a:r>
              <a:rPr lang="el-GR" sz="2400" dirty="0" smtClean="0"/>
              <a:t> </a:t>
            </a:r>
            <a:r>
              <a:rPr lang="el-GR" sz="2400" dirty="0" smtClean="0"/>
              <a:t>προϊόν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l-GR" sz="2400" dirty="0" smtClean="0"/>
          </a:p>
        </p:txBody>
      </p:sp>
      <p:pic>
        <p:nvPicPr>
          <p:cNvPr id="146436" name="Picture 4" descr="C:\Users\Γιάννης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759" y="6237312"/>
            <a:ext cx="1891049" cy="620688"/>
          </a:xfrm>
          <a:prstGeom prst="rect">
            <a:avLst/>
          </a:prstGeom>
          <a:noFill/>
        </p:spPr>
      </p:pic>
      <p:pic>
        <p:nvPicPr>
          <p:cNvPr id="7" name="Picture 171" descr="C:\Users\Γιάννης\Desktop\money sh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6093296"/>
            <a:ext cx="720080" cy="720080"/>
          </a:xfrm>
          <a:prstGeom prst="rect">
            <a:avLst/>
          </a:prstGeom>
          <a:noFill/>
        </p:spPr>
      </p:pic>
      <p:pic>
        <p:nvPicPr>
          <p:cNvPr id="1026" name="Picture 2" descr="K:\Διαχείριση Ε&amp;Τ\innova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2348880"/>
            <a:ext cx="3619500" cy="3362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Η καινοτομία στην Ελλάδα</a:t>
            </a: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Συγκριτική </a:t>
            </a:r>
            <a:r>
              <a:rPr lang="el-GR" dirty="0" smtClean="0"/>
              <a:t>μελέτη του 2007 </a:t>
            </a:r>
            <a:r>
              <a:rPr lang="el-GR" dirty="0" smtClean="0"/>
              <a:t>από Οικονομικό Πανεπιστήμιο Αθηνών – Ίδρυμα Κόκκαλη. </a:t>
            </a:r>
          </a:p>
          <a:p>
            <a:r>
              <a:rPr lang="el-GR" dirty="0" smtClean="0"/>
              <a:t>Συγκρίσεις </a:t>
            </a:r>
            <a:r>
              <a:rPr lang="el-GR" dirty="0" smtClean="0"/>
              <a:t>της Ελλάδας και των υπολοίπων Ευρωπαϊκών χωρών σε δείκτες του «Ευρωπαϊκού Πίνακα Καινοτομίας»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καλύτερη</a:t>
            </a: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Δαπάνες </a:t>
            </a:r>
            <a:r>
              <a:rPr lang="el-GR" dirty="0" smtClean="0"/>
              <a:t>για εκσυγχρονισμό ως ποσοστό του κύκλου </a:t>
            </a:r>
            <a:r>
              <a:rPr lang="el-GR" dirty="0" smtClean="0"/>
              <a:t>εργασιών</a:t>
            </a:r>
            <a:endParaRPr lang="el-GR" dirty="0" smtClean="0"/>
          </a:p>
          <a:p>
            <a:r>
              <a:rPr lang="el-GR" dirty="0" smtClean="0"/>
              <a:t>επιχορήγηση </a:t>
            </a:r>
            <a:r>
              <a:rPr lang="el-GR" dirty="0" smtClean="0"/>
              <a:t>από το δημόσιο </a:t>
            </a:r>
          </a:p>
          <a:p>
            <a:r>
              <a:rPr lang="el-GR" dirty="0" smtClean="0"/>
              <a:t>Αριθμό πτυχιούχων Θετικών </a:t>
            </a:r>
            <a:r>
              <a:rPr lang="el-GR" dirty="0" smtClean="0"/>
              <a:t>Επιστημών και Πολυτεχνείων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/>
            </a:r>
            <a:br>
              <a:rPr lang="el-GR" b="1" dirty="0" smtClean="0">
                <a:solidFill>
                  <a:schemeClr val="bg1"/>
                </a:solidFill>
              </a:rPr>
            </a:br>
            <a:r>
              <a:rPr lang="el-GR" b="1" dirty="0" smtClean="0">
                <a:solidFill>
                  <a:schemeClr val="bg1"/>
                </a:solidFill>
              </a:rPr>
              <a:t>υστερεί </a:t>
            </a:r>
            <a:r>
              <a:rPr lang="el-GR" b="1" dirty="0" smtClean="0">
                <a:solidFill>
                  <a:schemeClr val="bg1"/>
                </a:solidFill>
              </a:rPr>
              <a:t>σημαντικά </a:t>
            </a:r>
            <a:r>
              <a:rPr lang="el-GR" b="1" dirty="0" smtClean="0"/>
              <a:t>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Δαπάνες </a:t>
            </a:r>
            <a:r>
              <a:rPr lang="el-GR" dirty="0" smtClean="0"/>
              <a:t>για </a:t>
            </a:r>
            <a:r>
              <a:rPr lang="el-GR" dirty="0" smtClean="0"/>
              <a:t>Ε&amp;Α</a:t>
            </a:r>
          </a:p>
          <a:p>
            <a:r>
              <a:rPr lang="el-GR" dirty="0" smtClean="0"/>
              <a:t>Κατοχυρώσεις διπλωμάτων ευρεσιτεχνίας</a:t>
            </a:r>
          </a:p>
          <a:p>
            <a:r>
              <a:rPr lang="el-GR" dirty="0" smtClean="0"/>
              <a:t>Δαπάνες για Τ&amp;Π, Δια βίου </a:t>
            </a:r>
            <a:r>
              <a:rPr lang="el-GR" dirty="0" smtClean="0"/>
              <a:t>μάθηση</a:t>
            </a:r>
          </a:p>
          <a:p>
            <a:r>
              <a:rPr lang="el-GR" u="sng" dirty="0" smtClean="0"/>
              <a:t>Ποιότητα </a:t>
            </a:r>
            <a:r>
              <a:rPr lang="el-GR" dirty="0" smtClean="0"/>
              <a:t>της εκπαίδευσης </a:t>
            </a:r>
          </a:p>
          <a:p>
            <a:r>
              <a:rPr lang="el-GR" dirty="0" smtClean="0"/>
              <a:t>Κεφάλαια Επιχειρηματικού </a:t>
            </a:r>
            <a:r>
              <a:rPr lang="el-GR" dirty="0" smtClean="0"/>
              <a:t>Κινδύνου</a:t>
            </a:r>
          </a:p>
          <a:p>
            <a:r>
              <a:rPr lang="el-GR" dirty="0" smtClean="0"/>
              <a:t>καινοτομικές </a:t>
            </a:r>
            <a:r>
              <a:rPr lang="el-GR" dirty="0" smtClean="0"/>
              <a:t>συνεργασίες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Βελτίωση </a:t>
            </a:r>
            <a:r>
              <a:rPr lang="el-GR" dirty="0" smtClean="0"/>
              <a:t>κατά </a:t>
            </a:r>
            <a:r>
              <a:rPr lang="el-GR" b="1" dirty="0" smtClean="0"/>
              <a:t>1%</a:t>
            </a:r>
            <a:r>
              <a:rPr lang="el-GR" dirty="0" smtClean="0"/>
              <a:t> στην αποδοτικότητα </a:t>
            </a:r>
            <a:r>
              <a:rPr lang="el-GR" dirty="0" smtClean="0"/>
              <a:t>καινοτομίας συνεισφέρει </a:t>
            </a:r>
            <a:r>
              <a:rPr lang="el-GR" b="1" dirty="0" smtClean="0"/>
              <a:t>2%</a:t>
            </a:r>
            <a:r>
              <a:rPr lang="el-GR" dirty="0" smtClean="0"/>
              <a:t> περίπου αύξηση στο ΑΕΠ και </a:t>
            </a:r>
            <a:r>
              <a:rPr lang="el-GR" b="1" dirty="0" smtClean="0"/>
              <a:t>3,8%</a:t>
            </a:r>
            <a:r>
              <a:rPr lang="el-GR" dirty="0" smtClean="0"/>
              <a:t> </a:t>
            </a:r>
            <a:r>
              <a:rPr lang="el-GR" dirty="0" smtClean="0"/>
              <a:t>στην Ανταγωνιστικότητα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chemeClr val="bg1"/>
                </a:solidFill>
              </a:rPr>
              <a:t>Πόσο σημαντική είναι η καινοτομία σε περίοδο κρίσης</a:t>
            </a:r>
            <a:endParaRPr lang="el-GR" sz="3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dirty="0" smtClean="0"/>
              <a:t>Καινοτομία λόγω </a:t>
            </a:r>
            <a:r>
              <a:rPr lang="el-GR" sz="2400" b="1" dirty="0" smtClean="0"/>
              <a:t>ανάγκης και </a:t>
            </a:r>
            <a:r>
              <a:rPr lang="el-GR" sz="2400" b="1" dirty="0" smtClean="0"/>
              <a:t>λόγω ευκαιρίας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chemeClr val="bg1"/>
                </a:solidFill>
              </a:rPr>
              <a:t>Μπορεί μια </a:t>
            </a:r>
            <a:r>
              <a:rPr lang="el-GR" sz="3200" dirty="0" smtClean="0">
                <a:solidFill>
                  <a:schemeClr val="bg1"/>
                </a:solidFill>
              </a:rPr>
              <a:t>νέα μικρή επιχείρηση να καινοτομήσει;</a:t>
            </a:r>
            <a:endParaRPr lang="el-GR" sz="3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ΝΑΙ! και μάλιστα καλύτερα από μία υφιστάμενη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solidFill>
                  <a:schemeClr val="bg1"/>
                </a:solidFill>
              </a:rPr>
              <a:t/>
            </a:r>
            <a:br>
              <a:rPr lang="el-GR" sz="3200" b="1" dirty="0" smtClean="0">
                <a:solidFill>
                  <a:schemeClr val="bg1"/>
                </a:solidFill>
              </a:rPr>
            </a:br>
            <a:r>
              <a:rPr lang="el-GR" sz="3200" b="1" dirty="0" smtClean="0">
                <a:solidFill>
                  <a:schemeClr val="bg1"/>
                </a:solidFill>
              </a:rPr>
              <a:t>Κοστίζει </a:t>
            </a:r>
            <a:r>
              <a:rPr lang="el-GR" sz="3200" b="1" dirty="0" smtClean="0">
                <a:solidFill>
                  <a:schemeClr val="bg1"/>
                </a:solidFill>
              </a:rPr>
              <a:t>η εφαρμογή καινοτομιών; 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 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      </a:t>
            </a:r>
            <a:r>
              <a:rPr lang="el-GR" dirty="0" smtClean="0"/>
              <a:t>Η επένδυση δεν είναι κόστος!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5774</TotalTime>
  <Words>415</Words>
  <Application>Microsoft Office PowerPoint</Application>
  <PresentationFormat>Προβολή στην οθόνη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Diseño predeterminado</vt:lpstr>
      <vt:lpstr>Ανταγωνιστικά πλεονεκτήματα καινοτομιών για νέες μικρές επιχειρήσεις</vt:lpstr>
      <vt:lpstr>Ορισμός  καινοτομίας</vt:lpstr>
      <vt:lpstr>Η καινοτομία στην Ελλάδα</vt:lpstr>
      <vt:lpstr>καλύτερη</vt:lpstr>
      <vt:lpstr> υστερεί σημαντικά   </vt:lpstr>
      <vt:lpstr>Διαφάνεια 6</vt:lpstr>
      <vt:lpstr>Πόσο σημαντική είναι η καινοτομία σε περίοδο κρίσης</vt:lpstr>
      <vt:lpstr>Μπορεί μια νέα μικρή επιχείρηση να καινοτομήσει;</vt:lpstr>
      <vt:lpstr> Κοστίζει η εφαρμογή καινοτομιών;  </vt:lpstr>
      <vt:lpstr> Ποιες είναι οι καινοτομικές επιχειρήσεις;; </vt:lpstr>
      <vt:lpstr> εργαζόμενοι σε μία καινοτομική επιχείρηση </vt:lpstr>
      <vt:lpstr>Διαφάνεια 12</vt:lpstr>
      <vt:lpstr>Οι βασικές ερωτήσεις</vt:lpstr>
      <vt:lpstr>Είδη επιχειρηματικής καινοτομίας </vt:lpstr>
      <vt:lpstr>ανταγωνιστικά πλεονεκτήματα των καινοτομιών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Γιάννης</cp:lastModifiedBy>
  <cp:revision>786</cp:revision>
  <dcterms:created xsi:type="dcterms:W3CDTF">2010-05-23T14:28:12Z</dcterms:created>
  <dcterms:modified xsi:type="dcterms:W3CDTF">2011-12-10T07:12:10Z</dcterms:modified>
</cp:coreProperties>
</file>