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3"/>
  </p:notesMasterIdLst>
  <p:sldIdLst>
    <p:sldId id="256" r:id="rId5"/>
    <p:sldId id="264" r:id="rId6"/>
    <p:sldId id="257" r:id="rId7"/>
    <p:sldId id="293" r:id="rId8"/>
    <p:sldId id="258" r:id="rId9"/>
    <p:sldId id="287" r:id="rId10"/>
    <p:sldId id="288" r:id="rId11"/>
    <p:sldId id="286" r:id="rId12"/>
    <p:sldId id="291" r:id="rId13"/>
    <p:sldId id="267" r:id="rId14"/>
    <p:sldId id="261" r:id="rId15"/>
    <p:sldId id="269" r:id="rId16"/>
    <p:sldId id="259" r:id="rId17"/>
    <p:sldId id="265" r:id="rId18"/>
    <p:sldId id="270" r:id="rId19"/>
    <p:sldId id="271" r:id="rId20"/>
    <p:sldId id="273" r:id="rId21"/>
    <p:sldId id="272" r:id="rId22"/>
    <p:sldId id="274" r:id="rId23"/>
    <p:sldId id="281" r:id="rId24"/>
    <p:sldId id="266" r:id="rId25"/>
    <p:sldId id="276" r:id="rId26"/>
    <p:sldId id="282" r:id="rId27"/>
    <p:sldId id="292" r:id="rId28"/>
    <p:sldId id="277" r:id="rId29"/>
    <p:sldId id="283" r:id="rId30"/>
    <p:sldId id="285" r:id="rId31"/>
    <p:sldId id="279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_________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997248367752419E-2"/>
          <c:y val="5.8186223242117412E-2"/>
          <c:w val="0.89399081364829391"/>
          <c:h val="0.8837750467061770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val>
            <c:numRef>
              <c:f>Φύλλο1!$A$1:$F$1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Φύλλο1!$A$2:$F$2</c:f>
              <c:numCache>
                <c:formatCode>0.00%</c:formatCode>
                <c:ptCount val="6"/>
                <c:pt idx="0" formatCode="0%">
                  <c:v>0.36</c:v>
                </c:pt>
                <c:pt idx="1">
                  <c:v>0.34100000000000003</c:v>
                </c:pt>
                <c:pt idx="2">
                  <c:v>0.107</c:v>
                </c:pt>
                <c:pt idx="3">
                  <c:v>5.0999999999999997E-2</c:v>
                </c:pt>
                <c:pt idx="4">
                  <c:v>0.14099999999999999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04576"/>
        <c:axId val="72014592"/>
      </c:barChart>
      <c:catAx>
        <c:axId val="36504576"/>
        <c:scaling>
          <c:orientation val="minMax"/>
        </c:scaling>
        <c:delete val="0"/>
        <c:axPos val="l"/>
        <c:majorTickMark val="out"/>
        <c:minorTickMark val="none"/>
        <c:tickLblPos val="nextTo"/>
        <c:crossAx val="72014592"/>
        <c:crosses val="autoZero"/>
        <c:auto val="1"/>
        <c:lblAlgn val="ctr"/>
        <c:lblOffset val="100"/>
        <c:noMultiLvlLbl val="0"/>
      </c:catAx>
      <c:valAx>
        <c:axId val="720145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504576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20288-1DB7-4B17-9CEE-0610F2BDC76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E36DC31-E02D-4000-8C8D-1C14839518CA}">
      <dgm:prSet/>
      <dgm:spPr>
        <a:solidFill>
          <a:srgbClr val="00206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l-GR" b="1" dirty="0" smtClean="0"/>
            <a:t>Περιέργεια</a:t>
          </a:r>
          <a:endParaRPr lang="el-GR" dirty="0"/>
        </a:p>
      </dgm:t>
    </dgm:pt>
    <dgm:pt modelId="{9E830A62-913D-4503-B66A-F6CD03F032CC}" type="parTrans" cxnId="{AB2A3064-15DE-42D5-8AB2-4C5C2F9BF71B}">
      <dgm:prSet/>
      <dgm:spPr/>
      <dgm:t>
        <a:bodyPr/>
        <a:lstStyle/>
        <a:p>
          <a:endParaRPr lang="el-GR"/>
        </a:p>
      </dgm:t>
    </dgm:pt>
    <dgm:pt modelId="{99E8F737-B01C-40C2-9849-4CACC986EA96}" type="sibTrans" cxnId="{AB2A3064-15DE-42D5-8AB2-4C5C2F9BF71B}">
      <dgm:prSet/>
      <dgm:spPr/>
      <dgm:t>
        <a:bodyPr/>
        <a:lstStyle/>
        <a:p>
          <a:endParaRPr lang="el-GR"/>
        </a:p>
      </dgm:t>
    </dgm:pt>
    <dgm:pt modelId="{4918265E-5541-47DF-9A6F-636495C5DCDF}">
      <dgm:prSet/>
      <dgm:spPr>
        <a:solidFill>
          <a:srgbClr val="00206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l-GR" b="1" dirty="0" smtClean="0"/>
            <a:t>Επιμονή</a:t>
          </a:r>
          <a:endParaRPr lang="el-GR" dirty="0"/>
        </a:p>
      </dgm:t>
    </dgm:pt>
    <dgm:pt modelId="{9D0C0931-0C5B-4C27-8491-A247628D46BE}" type="parTrans" cxnId="{F8430558-F46A-4592-B3E9-9A76256194D2}">
      <dgm:prSet/>
      <dgm:spPr/>
      <dgm:t>
        <a:bodyPr/>
        <a:lstStyle/>
        <a:p>
          <a:endParaRPr lang="el-GR"/>
        </a:p>
      </dgm:t>
    </dgm:pt>
    <dgm:pt modelId="{16AB28A6-56BB-48FB-A5A9-7A35012F3C06}" type="sibTrans" cxnId="{F8430558-F46A-4592-B3E9-9A76256194D2}">
      <dgm:prSet/>
      <dgm:spPr/>
      <dgm:t>
        <a:bodyPr/>
        <a:lstStyle/>
        <a:p>
          <a:endParaRPr lang="el-GR"/>
        </a:p>
      </dgm:t>
    </dgm:pt>
    <dgm:pt modelId="{B0AECA47-F1CD-4E98-9C68-C10576EC9BFF}">
      <dgm:prSet/>
      <dgm:spPr>
        <a:solidFill>
          <a:srgbClr val="00206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l-GR" b="1" dirty="0" smtClean="0"/>
            <a:t>Απαιτητικότητα</a:t>
          </a:r>
          <a:endParaRPr lang="el-GR" dirty="0"/>
        </a:p>
      </dgm:t>
    </dgm:pt>
    <dgm:pt modelId="{829B2542-E525-4158-95D8-A81FF839F3DD}" type="parTrans" cxnId="{65C636CA-EBC4-481D-8769-901D8863FCA5}">
      <dgm:prSet/>
      <dgm:spPr/>
      <dgm:t>
        <a:bodyPr/>
        <a:lstStyle/>
        <a:p>
          <a:endParaRPr lang="el-GR"/>
        </a:p>
      </dgm:t>
    </dgm:pt>
    <dgm:pt modelId="{58AE1B8C-790B-4E0F-9B8A-830B5DE5DBFE}" type="sibTrans" cxnId="{65C636CA-EBC4-481D-8769-901D8863FCA5}">
      <dgm:prSet/>
      <dgm:spPr/>
      <dgm:t>
        <a:bodyPr/>
        <a:lstStyle/>
        <a:p>
          <a:endParaRPr lang="el-GR"/>
        </a:p>
      </dgm:t>
    </dgm:pt>
    <dgm:pt modelId="{85FA95DD-AB6B-4027-B8E5-C516788E72CC}">
      <dgm:prSet/>
      <dgm:spPr>
        <a:solidFill>
          <a:srgbClr val="00206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l-GR" b="1" dirty="0" smtClean="0"/>
            <a:t>Τόλμη </a:t>
          </a:r>
          <a:endParaRPr lang="el-GR" dirty="0"/>
        </a:p>
      </dgm:t>
    </dgm:pt>
    <dgm:pt modelId="{9F94ECD9-548D-4C34-8873-7CF6AED8C4F7}" type="parTrans" cxnId="{3915FBEF-CDD5-4F06-A668-7013419CD76F}">
      <dgm:prSet/>
      <dgm:spPr/>
      <dgm:t>
        <a:bodyPr/>
        <a:lstStyle/>
        <a:p>
          <a:endParaRPr lang="el-GR"/>
        </a:p>
      </dgm:t>
    </dgm:pt>
    <dgm:pt modelId="{F671DA82-8B83-4EC5-BB85-6888D018E384}" type="sibTrans" cxnId="{3915FBEF-CDD5-4F06-A668-7013419CD76F}">
      <dgm:prSet/>
      <dgm:spPr/>
      <dgm:t>
        <a:bodyPr/>
        <a:lstStyle/>
        <a:p>
          <a:endParaRPr lang="el-GR"/>
        </a:p>
      </dgm:t>
    </dgm:pt>
    <dgm:pt modelId="{44F7479F-B0BF-4F51-A4DB-C11BC1AAE211}">
      <dgm:prSet/>
      <dgm:spPr>
        <a:solidFill>
          <a:srgbClr val="00206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l-GR" b="1" dirty="0" smtClean="0"/>
            <a:t>Ανησυχία </a:t>
          </a:r>
          <a:endParaRPr lang="el-GR" dirty="0"/>
        </a:p>
      </dgm:t>
    </dgm:pt>
    <dgm:pt modelId="{B0C69406-2DA9-4A1A-A7E9-EA8F44E562A2}" type="parTrans" cxnId="{BAD201CF-ABB3-4330-8AA9-5FC100695FBF}">
      <dgm:prSet/>
      <dgm:spPr/>
      <dgm:t>
        <a:bodyPr/>
        <a:lstStyle/>
        <a:p>
          <a:endParaRPr lang="el-GR"/>
        </a:p>
      </dgm:t>
    </dgm:pt>
    <dgm:pt modelId="{D55271B3-DDC8-4989-B48D-A236A106AB91}" type="sibTrans" cxnId="{BAD201CF-ABB3-4330-8AA9-5FC100695FBF}">
      <dgm:prSet/>
      <dgm:spPr/>
      <dgm:t>
        <a:bodyPr/>
        <a:lstStyle/>
        <a:p>
          <a:endParaRPr lang="el-GR"/>
        </a:p>
      </dgm:t>
    </dgm:pt>
    <dgm:pt modelId="{5237AEF3-4F2A-4019-B32F-F374CBD945DB}">
      <dgm:prSet/>
      <dgm:spPr>
        <a:solidFill>
          <a:srgbClr val="00206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l-GR" b="1" dirty="0" smtClean="0"/>
            <a:t>Ανεξαρτησία</a:t>
          </a:r>
          <a:endParaRPr lang="el-GR" dirty="0"/>
        </a:p>
      </dgm:t>
    </dgm:pt>
    <dgm:pt modelId="{CF3D981D-2B56-4C17-8BDD-3739FE64631A}" type="sibTrans" cxnId="{1586A220-06F1-4939-89A5-85BFBF00299E}">
      <dgm:prSet/>
      <dgm:spPr/>
      <dgm:t>
        <a:bodyPr/>
        <a:lstStyle/>
        <a:p>
          <a:endParaRPr lang="el-GR"/>
        </a:p>
      </dgm:t>
    </dgm:pt>
    <dgm:pt modelId="{F7152683-0F31-4AEA-BE3F-705EC6EFC3B5}" type="parTrans" cxnId="{1586A220-06F1-4939-89A5-85BFBF00299E}">
      <dgm:prSet/>
      <dgm:spPr/>
      <dgm:t>
        <a:bodyPr/>
        <a:lstStyle/>
        <a:p>
          <a:endParaRPr lang="el-GR"/>
        </a:p>
      </dgm:t>
    </dgm:pt>
    <dgm:pt modelId="{139899D2-76EF-4F80-A53F-80F92F1DEFAD}">
      <dgm:prSet/>
      <dgm:spPr>
        <a:solidFill>
          <a:srgbClr val="00206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l-GR" b="1" dirty="0" smtClean="0"/>
            <a:t>Αυτοπεποίθηση</a:t>
          </a:r>
          <a:endParaRPr lang="el-GR" dirty="0"/>
        </a:p>
      </dgm:t>
    </dgm:pt>
    <dgm:pt modelId="{6AA646A4-28EE-4883-9F70-0DBDCC3D0092}" type="sibTrans" cxnId="{67F7BC2C-AD72-4F2D-BAC7-3B7D05B358CA}">
      <dgm:prSet/>
      <dgm:spPr/>
      <dgm:t>
        <a:bodyPr/>
        <a:lstStyle/>
        <a:p>
          <a:endParaRPr lang="el-GR"/>
        </a:p>
      </dgm:t>
    </dgm:pt>
    <dgm:pt modelId="{66D46423-1A0A-4DCA-B63E-F090C49A169A}" type="parTrans" cxnId="{67F7BC2C-AD72-4F2D-BAC7-3B7D05B358CA}">
      <dgm:prSet/>
      <dgm:spPr/>
      <dgm:t>
        <a:bodyPr/>
        <a:lstStyle/>
        <a:p>
          <a:endParaRPr lang="el-GR"/>
        </a:p>
      </dgm:t>
    </dgm:pt>
    <dgm:pt modelId="{4F9D7718-BFFF-4BDB-A2CE-D116258D2D9C}">
      <dgm:prSet/>
      <dgm:spPr>
        <a:solidFill>
          <a:srgbClr val="00206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rtl="0"/>
          <a:r>
            <a:rPr lang="el-GR" b="1" dirty="0" smtClean="0"/>
            <a:t>Δημιουργικότητα</a:t>
          </a:r>
          <a:endParaRPr lang="el-GR" dirty="0"/>
        </a:p>
      </dgm:t>
    </dgm:pt>
    <dgm:pt modelId="{AFADC732-CE1B-4773-A98E-9B24C533CB46}" type="sibTrans" cxnId="{E740B34A-C2F7-49A8-B8D5-2AD642278D2A}">
      <dgm:prSet/>
      <dgm:spPr/>
      <dgm:t>
        <a:bodyPr/>
        <a:lstStyle/>
        <a:p>
          <a:endParaRPr lang="el-GR"/>
        </a:p>
      </dgm:t>
    </dgm:pt>
    <dgm:pt modelId="{5793D2BA-FDBE-4313-A3E0-62E9D127D5EA}" type="parTrans" cxnId="{E740B34A-C2F7-49A8-B8D5-2AD642278D2A}">
      <dgm:prSet/>
      <dgm:spPr/>
      <dgm:t>
        <a:bodyPr/>
        <a:lstStyle/>
        <a:p>
          <a:endParaRPr lang="el-GR"/>
        </a:p>
      </dgm:t>
    </dgm:pt>
    <dgm:pt modelId="{9D6349D0-68A1-4DED-93CE-2DC6184FEDE3}" type="pres">
      <dgm:prSet presAssocID="{82820288-1DB7-4B17-9CEE-0610F2BDC76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D78BB61C-96BB-49C9-84CF-C1FDE8656204}" type="pres">
      <dgm:prSet presAssocID="{4F9D7718-BFFF-4BDB-A2CE-D116258D2D9C}" presName="compNode" presStyleCnt="0"/>
      <dgm:spPr/>
    </dgm:pt>
    <dgm:pt modelId="{5E3F7AC0-C62A-40CD-AC55-D5DD70591772}" type="pres">
      <dgm:prSet presAssocID="{4F9D7718-BFFF-4BDB-A2CE-D116258D2D9C}" presName="dummyConnPt" presStyleCnt="0"/>
      <dgm:spPr/>
    </dgm:pt>
    <dgm:pt modelId="{2633C3BC-CFC6-4E13-AA7D-092A5372DE90}" type="pres">
      <dgm:prSet presAssocID="{4F9D7718-BFFF-4BDB-A2CE-D116258D2D9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21872E-39E0-46BC-9A1B-E56B572EACAB}" type="pres">
      <dgm:prSet presAssocID="{AFADC732-CE1B-4773-A98E-9B24C533CB46}" presName="sibTrans" presStyleLbl="bgSibTrans2D1" presStyleIdx="0" presStyleCnt="7"/>
      <dgm:spPr/>
      <dgm:t>
        <a:bodyPr/>
        <a:lstStyle/>
        <a:p>
          <a:endParaRPr lang="el-GR"/>
        </a:p>
      </dgm:t>
    </dgm:pt>
    <dgm:pt modelId="{838B5914-C7C7-4161-B83F-93CF91A85E31}" type="pres">
      <dgm:prSet presAssocID="{139899D2-76EF-4F80-A53F-80F92F1DEFAD}" presName="compNode" presStyleCnt="0"/>
      <dgm:spPr/>
    </dgm:pt>
    <dgm:pt modelId="{D9474CA5-AF19-403D-A364-848683DFA654}" type="pres">
      <dgm:prSet presAssocID="{139899D2-76EF-4F80-A53F-80F92F1DEFAD}" presName="dummyConnPt" presStyleCnt="0"/>
      <dgm:spPr/>
    </dgm:pt>
    <dgm:pt modelId="{4C943C81-65F7-4B26-93AA-CD6F0D85BA44}" type="pres">
      <dgm:prSet presAssocID="{139899D2-76EF-4F80-A53F-80F92F1DEFA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CFA3619-94D7-475E-9949-D8B8D0BC1F13}" type="pres">
      <dgm:prSet presAssocID="{6AA646A4-28EE-4883-9F70-0DBDCC3D0092}" presName="sibTrans" presStyleLbl="bgSibTrans2D1" presStyleIdx="1" presStyleCnt="7"/>
      <dgm:spPr/>
      <dgm:t>
        <a:bodyPr/>
        <a:lstStyle/>
        <a:p>
          <a:endParaRPr lang="el-GR"/>
        </a:p>
      </dgm:t>
    </dgm:pt>
    <dgm:pt modelId="{6134CE2B-9FD9-4E79-BE99-AC6B7E61CF9A}" type="pres">
      <dgm:prSet presAssocID="{5237AEF3-4F2A-4019-B32F-F374CBD945DB}" presName="compNode" presStyleCnt="0"/>
      <dgm:spPr/>
    </dgm:pt>
    <dgm:pt modelId="{0C55E6E1-C248-4474-9954-18E34EB5A2C2}" type="pres">
      <dgm:prSet presAssocID="{5237AEF3-4F2A-4019-B32F-F374CBD945DB}" presName="dummyConnPt" presStyleCnt="0"/>
      <dgm:spPr/>
    </dgm:pt>
    <dgm:pt modelId="{CE2B5925-C2CB-4315-8271-2BEA31025CC4}" type="pres">
      <dgm:prSet presAssocID="{5237AEF3-4F2A-4019-B32F-F374CBD945D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D1F52E6-320D-4681-B862-F04B674F4EBE}" type="pres">
      <dgm:prSet presAssocID="{CF3D981D-2B56-4C17-8BDD-3739FE64631A}" presName="sibTrans" presStyleLbl="bgSibTrans2D1" presStyleIdx="2" presStyleCnt="7"/>
      <dgm:spPr/>
      <dgm:t>
        <a:bodyPr/>
        <a:lstStyle/>
        <a:p>
          <a:endParaRPr lang="el-GR"/>
        </a:p>
      </dgm:t>
    </dgm:pt>
    <dgm:pt modelId="{94A5A729-52BD-4339-B6B6-AA55642843D1}" type="pres">
      <dgm:prSet presAssocID="{0E36DC31-E02D-4000-8C8D-1C14839518CA}" presName="compNode" presStyleCnt="0"/>
      <dgm:spPr/>
    </dgm:pt>
    <dgm:pt modelId="{BEFB9E58-21CC-45EF-8616-462D24759519}" type="pres">
      <dgm:prSet presAssocID="{0E36DC31-E02D-4000-8C8D-1C14839518CA}" presName="dummyConnPt" presStyleCnt="0"/>
      <dgm:spPr/>
    </dgm:pt>
    <dgm:pt modelId="{7C3A5D63-6389-4B17-8B35-9954B82233CC}" type="pres">
      <dgm:prSet presAssocID="{0E36DC31-E02D-4000-8C8D-1C14839518C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4EF18F-14A1-47F9-983B-3E17EB589B5C}" type="pres">
      <dgm:prSet presAssocID="{99E8F737-B01C-40C2-9849-4CACC986EA96}" presName="sibTrans" presStyleLbl="bgSibTrans2D1" presStyleIdx="3" presStyleCnt="7"/>
      <dgm:spPr/>
      <dgm:t>
        <a:bodyPr/>
        <a:lstStyle/>
        <a:p>
          <a:endParaRPr lang="el-GR"/>
        </a:p>
      </dgm:t>
    </dgm:pt>
    <dgm:pt modelId="{D61B930C-42E9-41C4-BD9A-14B2C2F5DD6A}" type="pres">
      <dgm:prSet presAssocID="{4918265E-5541-47DF-9A6F-636495C5DCDF}" presName="compNode" presStyleCnt="0"/>
      <dgm:spPr/>
    </dgm:pt>
    <dgm:pt modelId="{7A00A498-589E-44B2-B919-C9743ADB7C41}" type="pres">
      <dgm:prSet presAssocID="{4918265E-5541-47DF-9A6F-636495C5DCDF}" presName="dummyConnPt" presStyleCnt="0"/>
      <dgm:spPr/>
    </dgm:pt>
    <dgm:pt modelId="{E0B3D7E2-2FFE-40B3-8E81-F77F0BD5A475}" type="pres">
      <dgm:prSet presAssocID="{4918265E-5541-47DF-9A6F-636495C5DCD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FEF023-F970-4B3D-AB6E-364FB3F499A4}" type="pres">
      <dgm:prSet presAssocID="{16AB28A6-56BB-48FB-A5A9-7A35012F3C06}" presName="sibTrans" presStyleLbl="bgSibTrans2D1" presStyleIdx="4" presStyleCnt="7"/>
      <dgm:spPr/>
      <dgm:t>
        <a:bodyPr/>
        <a:lstStyle/>
        <a:p>
          <a:endParaRPr lang="el-GR"/>
        </a:p>
      </dgm:t>
    </dgm:pt>
    <dgm:pt modelId="{7D276FED-4349-408B-9DD8-CAD78517562A}" type="pres">
      <dgm:prSet presAssocID="{B0AECA47-F1CD-4E98-9C68-C10576EC9BFF}" presName="compNode" presStyleCnt="0"/>
      <dgm:spPr/>
    </dgm:pt>
    <dgm:pt modelId="{5511C4E7-B285-40D5-A379-96DB66AD221F}" type="pres">
      <dgm:prSet presAssocID="{B0AECA47-F1CD-4E98-9C68-C10576EC9BFF}" presName="dummyConnPt" presStyleCnt="0"/>
      <dgm:spPr/>
    </dgm:pt>
    <dgm:pt modelId="{7D8BE723-6B17-4BD0-ABE6-9A7B97119208}" type="pres">
      <dgm:prSet presAssocID="{B0AECA47-F1CD-4E98-9C68-C10576EC9BFF}" presName="node" presStyleLbl="node1" presStyleIdx="5" presStyleCnt="8" custLinFactNeighborX="1794" custLinFactNeighborY="260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FB1BBE-8F05-4BFD-A83C-4A81C4DE2678}" type="pres">
      <dgm:prSet presAssocID="{58AE1B8C-790B-4E0F-9B8A-830B5DE5DBFE}" presName="sibTrans" presStyleLbl="bgSibTrans2D1" presStyleIdx="5" presStyleCnt="7"/>
      <dgm:spPr/>
      <dgm:t>
        <a:bodyPr/>
        <a:lstStyle/>
        <a:p>
          <a:endParaRPr lang="el-GR"/>
        </a:p>
      </dgm:t>
    </dgm:pt>
    <dgm:pt modelId="{73358C42-A391-459F-AF3F-AFD7C0CCB2AF}" type="pres">
      <dgm:prSet presAssocID="{85FA95DD-AB6B-4027-B8E5-C516788E72CC}" presName="compNode" presStyleCnt="0"/>
      <dgm:spPr/>
    </dgm:pt>
    <dgm:pt modelId="{41713CE3-8050-4146-8765-F1634DDAC1D6}" type="pres">
      <dgm:prSet presAssocID="{85FA95DD-AB6B-4027-B8E5-C516788E72CC}" presName="dummyConnPt" presStyleCnt="0"/>
      <dgm:spPr/>
    </dgm:pt>
    <dgm:pt modelId="{913FB821-405F-4DFC-AB64-532DE25D9602}" type="pres">
      <dgm:prSet presAssocID="{85FA95DD-AB6B-4027-B8E5-C516788E72C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8FDBF3-BCF2-4CAA-B468-AE8B2725206F}" type="pres">
      <dgm:prSet presAssocID="{F671DA82-8B83-4EC5-BB85-6888D018E384}" presName="sibTrans" presStyleLbl="bgSibTrans2D1" presStyleIdx="6" presStyleCnt="7"/>
      <dgm:spPr/>
      <dgm:t>
        <a:bodyPr/>
        <a:lstStyle/>
        <a:p>
          <a:endParaRPr lang="el-GR"/>
        </a:p>
      </dgm:t>
    </dgm:pt>
    <dgm:pt modelId="{5DC602AA-76AE-47C7-8F5C-1400A146E443}" type="pres">
      <dgm:prSet presAssocID="{44F7479F-B0BF-4F51-A4DB-C11BC1AAE211}" presName="compNode" presStyleCnt="0"/>
      <dgm:spPr/>
    </dgm:pt>
    <dgm:pt modelId="{ECE4ADAF-24BA-4A61-AE0C-DA11F5285D04}" type="pres">
      <dgm:prSet presAssocID="{44F7479F-B0BF-4F51-A4DB-C11BC1AAE211}" presName="dummyConnPt" presStyleCnt="0"/>
      <dgm:spPr/>
    </dgm:pt>
    <dgm:pt modelId="{0171EC33-B93B-4365-93A1-A6EDFFF86877}" type="pres">
      <dgm:prSet presAssocID="{44F7479F-B0BF-4F51-A4DB-C11BC1AAE21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E097E3A-B116-4A9D-8B71-D4A111FBFF5B}" type="presOf" srcId="{0E36DC31-E02D-4000-8C8D-1C14839518CA}" destId="{7C3A5D63-6389-4B17-8B35-9954B82233CC}" srcOrd="0" destOrd="0" presId="urn:microsoft.com/office/officeart/2005/8/layout/bProcess4"/>
    <dgm:cxn modelId="{BAFE7026-8691-425B-950C-78D14F3B357F}" type="presOf" srcId="{B0AECA47-F1CD-4E98-9C68-C10576EC9BFF}" destId="{7D8BE723-6B17-4BD0-ABE6-9A7B97119208}" srcOrd="0" destOrd="0" presId="urn:microsoft.com/office/officeart/2005/8/layout/bProcess4"/>
    <dgm:cxn modelId="{67F7BC2C-AD72-4F2D-BAC7-3B7D05B358CA}" srcId="{82820288-1DB7-4B17-9CEE-0610F2BDC769}" destId="{139899D2-76EF-4F80-A53F-80F92F1DEFAD}" srcOrd="1" destOrd="0" parTransId="{66D46423-1A0A-4DCA-B63E-F090C49A169A}" sibTransId="{6AA646A4-28EE-4883-9F70-0DBDCC3D0092}"/>
    <dgm:cxn modelId="{2884B632-6EB6-4BCB-8192-B30055137A31}" type="presOf" srcId="{139899D2-76EF-4F80-A53F-80F92F1DEFAD}" destId="{4C943C81-65F7-4B26-93AA-CD6F0D85BA44}" srcOrd="0" destOrd="0" presId="urn:microsoft.com/office/officeart/2005/8/layout/bProcess4"/>
    <dgm:cxn modelId="{BC76A387-ED42-4B31-B07D-C6E7E39DE9B6}" type="presOf" srcId="{5237AEF3-4F2A-4019-B32F-F374CBD945DB}" destId="{CE2B5925-C2CB-4315-8271-2BEA31025CC4}" srcOrd="0" destOrd="0" presId="urn:microsoft.com/office/officeart/2005/8/layout/bProcess4"/>
    <dgm:cxn modelId="{E23F7F05-71CF-4FB6-A7DE-81FDF2E90333}" type="presOf" srcId="{CF3D981D-2B56-4C17-8BDD-3739FE64631A}" destId="{9D1F52E6-320D-4681-B862-F04B674F4EBE}" srcOrd="0" destOrd="0" presId="urn:microsoft.com/office/officeart/2005/8/layout/bProcess4"/>
    <dgm:cxn modelId="{C15B038B-C816-44BF-A587-2FB61532D4BF}" type="presOf" srcId="{58AE1B8C-790B-4E0F-9B8A-830B5DE5DBFE}" destId="{B4FB1BBE-8F05-4BFD-A83C-4A81C4DE2678}" srcOrd="0" destOrd="0" presId="urn:microsoft.com/office/officeart/2005/8/layout/bProcess4"/>
    <dgm:cxn modelId="{BAD201CF-ABB3-4330-8AA9-5FC100695FBF}" srcId="{82820288-1DB7-4B17-9CEE-0610F2BDC769}" destId="{44F7479F-B0BF-4F51-A4DB-C11BC1AAE211}" srcOrd="7" destOrd="0" parTransId="{B0C69406-2DA9-4A1A-A7E9-EA8F44E562A2}" sibTransId="{D55271B3-DDC8-4989-B48D-A236A106AB91}"/>
    <dgm:cxn modelId="{1586A220-06F1-4939-89A5-85BFBF00299E}" srcId="{82820288-1DB7-4B17-9CEE-0610F2BDC769}" destId="{5237AEF3-4F2A-4019-B32F-F374CBD945DB}" srcOrd="2" destOrd="0" parTransId="{F7152683-0F31-4AEA-BE3F-705EC6EFC3B5}" sibTransId="{CF3D981D-2B56-4C17-8BDD-3739FE64631A}"/>
    <dgm:cxn modelId="{490F5910-E70E-4937-AA27-6F9526423977}" type="presOf" srcId="{99E8F737-B01C-40C2-9849-4CACC986EA96}" destId="{8B4EF18F-14A1-47F9-983B-3E17EB589B5C}" srcOrd="0" destOrd="0" presId="urn:microsoft.com/office/officeart/2005/8/layout/bProcess4"/>
    <dgm:cxn modelId="{FBF3C729-7998-4FC1-8FF0-FE6B6AECCEAE}" type="presOf" srcId="{4918265E-5541-47DF-9A6F-636495C5DCDF}" destId="{E0B3D7E2-2FFE-40B3-8E81-F77F0BD5A475}" srcOrd="0" destOrd="0" presId="urn:microsoft.com/office/officeart/2005/8/layout/bProcess4"/>
    <dgm:cxn modelId="{2443B070-B3CB-4933-83FD-41DC42FEE412}" type="presOf" srcId="{AFADC732-CE1B-4773-A98E-9B24C533CB46}" destId="{CF21872E-39E0-46BC-9A1B-E56B572EACAB}" srcOrd="0" destOrd="0" presId="urn:microsoft.com/office/officeart/2005/8/layout/bProcess4"/>
    <dgm:cxn modelId="{25CB9637-FEB3-4051-871E-9F48BD365825}" type="presOf" srcId="{44F7479F-B0BF-4F51-A4DB-C11BC1AAE211}" destId="{0171EC33-B93B-4365-93A1-A6EDFFF86877}" srcOrd="0" destOrd="0" presId="urn:microsoft.com/office/officeart/2005/8/layout/bProcess4"/>
    <dgm:cxn modelId="{65C636CA-EBC4-481D-8769-901D8863FCA5}" srcId="{82820288-1DB7-4B17-9CEE-0610F2BDC769}" destId="{B0AECA47-F1CD-4E98-9C68-C10576EC9BFF}" srcOrd="5" destOrd="0" parTransId="{829B2542-E525-4158-95D8-A81FF839F3DD}" sibTransId="{58AE1B8C-790B-4E0F-9B8A-830B5DE5DBFE}"/>
    <dgm:cxn modelId="{55BE2A6F-1A61-40A1-BA8E-A282174616CC}" type="presOf" srcId="{16AB28A6-56BB-48FB-A5A9-7A35012F3C06}" destId="{06FEF023-F970-4B3D-AB6E-364FB3F499A4}" srcOrd="0" destOrd="0" presId="urn:microsoft.com/office/officeart/2005/8/layout/bProcess4"/>
    <dgm:cxn modelId="{0B993D10-AD81-4B4A-A790-7462C36884EC}" type="presOf" srcId="{4F9D7718-BFFF-4BDB-A2CE-D116258D2D9C}" destId="{2633C3BC-CFC6-4E13-AA7D-092A5372DE90}" srcOrd="0" destOrd="0" presId="urn:microsoft.com/office/officeart/2005/8/layout/bProcess4"/>
    <dgm:cxn modelId="{3DE51BC7-713D-4E87-B076-6998BD2AFA8D}" type="presOf" srcId="{85FA95DD-AB6B-4027-B8E5-C516788E72CC}" destId="{913FB821-405F-4DFC-AB64-532DE25D9602}" srcOrd="0" destOrd="0" presId="urn:microsoft.com/office/officeart/2005/8/layout/bProcess4"/>
    <dgm:cxn modelId="{F8430558-F46A-4592-B3E9-9A76256194D2}" srcId="{82820288-1DB7-4B17-9CEE-0610F2BDC769}" destId="{4918265E-5541-47DF-9A6F-636495C5DCDF}" srcOrd="4" destOrd="0" parTransId="{9D0C0931-0C5B-4C27-8491-A247628D46BE}" sibTransId="{16AB28A6-56BB-48FB-A5A9-7A35012F3C06}"/>
    <dgm:cxn modelId="{75D5AA9D-D1FD-4CDD-B785-E470A00E22C0}" type="presOf" srcId="{82820288-1DB7-4B17-9CEE-0610F2BDC769}" destId="{9D6349D0-68A1-4DED-93CE-2DC6184FEDE3}" srcOrd="0" destOrd="0" presId="urn:microsoft.com/office/officeart/2005/8/layout/bProcess4"/>
    <dgm:cxn modelId="{302A968C-F154-4FAC-8FAC-8A01797DF81F}" type="presOf" srcId="{6AA646A4-28EE-4883-9F70-0DBDCC3D0092}" destId="{ECFA3619-94D7-475E-9949-D8B8D0BC1F13}" srcOrd="0" destOrd="0" presId="urn:microsoft.com/office/officeart/2005/8/layout/bProcess4"/>
    <dgm:cxn modelId="{3915FBEF-CDD5-4F06-A668-7013419CD76F}" srcId="{82820288-1DB7-4B17-9CEE-0610F2BDC769}" destId="{85FA95DD-AB6B-4027-B8E5-C516788E72CC}" srcOrd="6" destOrd="0" parTransId="{9F94ECD9-548D-4C34-8873-7CF6AED8C4F7}" sibTransId="{F671DA82-8B83-4EC5-BB85-6888D018E384}"/>
    <dgm:cxn modelId="{E740B34A-C2F7-49A8-B8D5-2AD642278D2A}" srcId="{82820288-1DB7-4B17-9CEE-0610F2BDC769}" destId="{4F9D7718-BFFF-4BDB-A2CE-D116258D2D9C}" srcOrd="0" destOrd="0" parTransId="{5793D2BA-FDBE-4313-A3E0-62E9D127D5EA}" sibTransId="{AFADC732-CE1B-4773-A98E-9B24C533CB46}"/>
    <dgm:cxn modelId="{AB2A3064-15DE-42D5-8AB2-4C5C2F9BF71B}" srcId="{82820288-1DB7-4B17-9CEE-0610F2BDC769}" destId="{0E36DC31-E02D-4000-8C8D-1C14839518CA}" srcOrd="3" destOrd="0" parTransId="{9E830A62-913D-4503-B66A-F6CD03F032CC}" sibTransId="{99E8F737-B01C-40C2-9849-4CACC986EA96}"/>
    <dgm:cxn modelId="{D552E69D-0C28-428B-9DC5-D508238B1046}" type="presOf" srcId="{F671DA82-8B83-4EC5-BB85-6888D018E384}" destId="{5B8FDBF3-BCF2-4CAA-B468-AE8B2725206F}" srcOrd="0" destOrd="0" presId="urn:microsoft.com/office/officeart/2005/8/layout/bProcess4"/>
    <dgm:cxn modelId="{5E071BAA-CDA6-4DAF-A8A8-9FD0267EBFC1}" type="presParOf" srcId="{9D6349D0-68A1-4DED-93CE-2DC6184FEDE3}" destId="{D78BB61C-96BB-49C9-84CF-C1FDE8656204}" srcOrd="0" destOrd="0" presId="urn:microsoft.com/office/officeart/2005/8/layout/bProcess4"/>
    <dgm:cxn modelId="{BF144B02-DE60-44F0-B39E-FBB530608D9A}" type="presParOf" srcId="{D78BB61C-96BB-49C9-84CF-C1FDE8656204}" destId="{5E3F7AC0-C62A-40CD-AC55-D5DD70591772}" srcOrd="0" destOrd="0" presId="urn:microsoft.com/office/officeart/2005/8/layout/bProcess4"/>
    <dgm:cxn modelId="{2F696A09-1493-41FC-80B3-6EB7DE3259B7}" type="presParOf" srcId="{D78BB61C-96BB-49C9-84CF-C1FDE8656204}" destId="{2633C3BC-CFC6-4E13-AA7D-092A5372DE90}" srcOrd="1" destOrd="0" presId="urn:microsoft.com/office/officeart/2005/8/layout/bProcess4"/>
    <dgm:cxn modelId="{32C4CA9C-1B9C-41BB-8E3E-8C8DC226592C}" type="presParOf" srcId="{9D6349D0-68A1-4DED-93CE-2DC6184FEDE3}" destId="{CF21872E-39E0-46BC-9A1B-E56B572EACAB}" srcOrd="1" destOrd="0" presId="urn:microsoft.com/office/officeart/2005/8/layout/bProcess4"/>
    <dgm:cxn modelId="{681906A9-465F-416C-92B6-89866FF8541A}" type="presParOf" srcId="{9D6349D0-68A1-4DED-93CE-2DC6184FEDE3}" destId="{838B5914-C7C7-4161-B83F-93CF91A85E31}" srcOrd="2" destOrd="0" presId="urn:microsoft.com/office/officeart/2005/8/layout/bProcess4"/>
    <dgm:cxn modelId="{D9BC785B-5B61-4C20-AD70-CC8E2F001672}" type="presParOf" srcId="{838B5914-C7C7-4161-B83F-93CF91A85E31}" destId="{D9474CA5-AF19-403D-A364-848683DFA654}" srcOrd="0" destOrd="0" presId="urn:microsoft.com/office/officeart/2005/8/layout/bProcess4"/>
    <dgm:cxn modelId="{C03977A8-497B-4A70-840E-1795AF01DD0F}" type="presParOf" srcId="{838B5914-C7C7-4161-B83F-93CF91A85E31}" destId="{4C943C81-65F7-4B26-93AA-CD6F0D85BA44}" srcOrd="1" destOrd="0" presId="urn:microsoft.com/office/officeart/2005/8/layout/bProcess4"/>
    <dgm:cxn modelId="{6ED204CD-55B5-4D7A-A138-D7037399A7F9}" type="presParOf" srcId="{9D6349D0-68A1-4DED-93CE-2DC6184FEDE3}" destId="{ECFA3619-94D7-475E-9949-D8B8D0BC1F13}" srcOrd="3" destOrd="0" presId="urn:microsoft.com/office/officeart/2005/8/layout/bProcess4"/>
    <dgm:cxn modelId="{1E02E262-3BFA-455F-BBC5-8D360DA329E1}" type="presParOf" srcId="{9D6349D0-68A1-4DED-93CE-2DC6184FEDE3}" destId="{6134CE2B-9FD9-4E79-BE99-AC6B7E61CF9A}" srcOrd="4" destOrd="0" presId="urn:microsoft.com/office/officeart/2005/8/layout/bProcess4"/>
    <dgm:cxn modelId="{72184EEA-8B81-4623-BAF8-D946C8DF6912}" type="presParOf" srcId="{6134CE2B-9FD9-4E79-BE99-AC6B7E61CF9A}" destId="{0C55E6E1-C248-4474-9954-18E34EB5A2C2}" srcOrd="0" destOrd="0" presId="urn:microsoft.com/office/officeart/2005/8/layout/bProcess4"/>
    <dgm:cxn modelId="{B2083591-1BD3-4732-BE5B-38EB100B434C}" type="presParOf" srcId="{6134CE2B-9FD9-4E79-BE99-AC6B7E61CF9A}" destId="{CE2B5925-C2CB-4315-8271-2BEA31025CC4}" srcOrd="1" destOrd="0" presId="urn:microsoft.com/office/officeart/2005/8/layout/bProcess4"/>
    <dgm:cxn modelId="{A8AAAF31-72E4-4D5C-8FDE-CC0C3458A292}" type="presParOf" srcId="{9D6349D0-68A1-4DED-93CE-2DC6184FEDE3}" destId="{9D1F52E6-320D-4681-B862-F04B674F4EBE}" srcOrd="5" destOrd="0" presId="urn:microsoft.com/office/officeart/2005/8/layout/bProcess4"/>
    <dgm:cxn modelId="{A26656E0-678A-4437-B5C0-8D2FFF6ECB93}" type="presParOf" srcId="{9D6349D0-68A1-4DED-93CE-2DC6184FEDE3}" destId="{94A5A729-52BD-4339-B6B6-AA55642843D1}" srcOrd="6" destOrd="0" presId="urn:microsoft.com/office/officeart/2005/8/layout/bProcess4"/>
    <dgm:cxn modelId="{E66CFA46-E524-432B-91B7-B8436F1B1F00}" type="presParOf" srcId="{94A5A729-52BD-4339-B6B6-AA55642843D1}" destId="{BEFB9E58-21CC-45EF-8616-462D24759519}" srcOrd="0" destOrd="0" presId="urn:microsoft.com/office/officeart/2005/8/layout/bProcess4"/>
    <dgm:cxn modelId="{82C1856A-CDBC-4E37-8E55-1F1A44DADBAA}" type="presParOf" srcId="{94A5A729-52BD-4339-B6B6-AA55642843D1}" destId="{7C3A5D63-6389-4B17-8B35-9954B82233CC}" srcOrd="1" destOrd="0" presId="urn:microsoft.com/office/officeart/2005/8/layout/bProcess4"/>
    <dgm:cxn modelId="{BB6E6DCF-39EA-481D-AFF0-ABD5925E0B1D}" type="presParOf" srcId="{9D6349D0-68A1-4DED-93CE-2DC6184FEDE3}" destId="{8B4EF18F-14A1-47F9-983B-3E17EB589B5C}" srcOrd="7" destOrd="0" presId="urn:microsoft.com/office/officeart/2005/8/layout/bProcess4"/>
    <dgm:cxn modelId="{130BD470-2CFB-49EC-BA53-3DEF76006B07}" type="presParOf" srcId="{9D6349D0-68A1-4DED-93CE-2DC6184FEDE3}" destId="{D61B930C-42E9-41C4-BD9A-14B2C2F5DD6A}" srcOrd="8" destOrd="0" presId="urn:microsoft.com/office/officeart/2005/8/layout/bProcess4"/>
    <dgm:cxn modelId="{BAF5EC43-6ABD-489F-8677-B3763AFAE871}" type="presParOf" srcId="{D61B930C-42E9-41C4-BD9A-14B2C2F5DD6A}" destId="{7A00A498-589E-44B2-B919-C9743ADB7C41}" srcOrd="0" destOrd="0" presId="urn:microsoft.com/office/officeart/2005/8/layout/bProcess4"/>
    <dgm:cxn modelId="{9F065E08-3054-45C3-AD0E-45156A0839D3}" type="presParOf" srcId="{D61B930C-42E9-41C4-BD9A-14B2C2F5DD6A}" destId="{E0B3D7E2-2FFE-40B3-8E81-F77F0BD5A475}" srcOrd="1" destOrd="0" presId="urn:microsoft.com/office/officeart/2005/8/layout/bProcess4"/>
    <dgm:cxn modelId="{193E0FF1-986B-4F7C-80A3-57A9744002D6}" type="presParOf" srcId="{9D6349D0-68A1-4DED-93CE-2DC6184FEDE3}" destId="{06FEF023-F970-4B3D-AB6E-364FB3F499A4}" srcOrd="9" destOrd="0" presId="urn:microsoft.com/office/officeart/2005/8/layout/bProcess4"/>
    <dgm:cxn modelId="{FA4C7788-017C-4B63-BE91-FFE3E003CC18}" type="presParOf" srcId="{9D6349D0-68A1-4DED-93CE-2DC6184FEDE3}" destId="{7D276FED-4349-408B-9DD8-CAD78517562A}" srcOrd="10" destOrd="0" presId="urn:microsoft.com/office/officeart/2005/8/layout/bProcess4"/>
    <dgm:cxn modelId="{D93222B1-3855-4127-9CCB-0D0F2D64A3C2}" type="presParOf" srcId="{7D276FED-4349-408B-9DD8-CAD78517562A}" destId="{5511C4E7-B285-40D5-A379-96DB66AD221F}" srcOrd="0" destOrd="0" presId="urn:microsoft.com/office/officeart/2005/8/layout/bProcess4"/>
    <dgm:cxn modelId="{BF128A16-A3C9-4D5B-97DA-66413CAD9253}" type="presParOf" srcId="{7D276FED-4349-408B-9DD8-CAD78517562A}" destId="{7D8BE723-6B17-4BD0-ABE6-9A7B97119208}" srcOrd="1" destOrd="0" presId="urn:microsoft.com/office/officeart/2005/8/layout/bProcess4"/>
    <dgm:cxn modelId="{181F51A2-322F-415C-BBB0-E7CDE2A297BF}" type="presParOf" srcId="{9D6349D0-68A1-4DED-93CE-2DC6184FEDE3}" destId="{B4FB1BBE-8F05-4BFD-A83C-4A81C4DE2678}" srcOrd="11" destOrd="0" presId="urn:microsoft.com/office/officeart/2005/8/layout/bProcess4"/>
    <dgm:cxn modelId="{3D82F2A5-845C-4AB5-B93E-BE3BBFF6A1C6}" type="presParOf" srcId="{9D6349D0-68A1-4DED-93CE-2DC6184FEDE3}" destId="{73358C42-A391-459F-AF3F-AFD7C0CCB2AF}" srcOrd="12" destOrd="0" presId="urn:microsoft.com/office/officeart/2005/8/layout/bProcess4"/>
    <dgm:cxn modelId="{BA52A465-D1A5-424B-9247-204042ED0DD6}" type="presParOf" srcId="{73358C42-A391-459F-AF3F-AFD7C0CCB2AF}" destId="{41713CE3-8050-4146-8765-F1634DDAC1D6}" srcOrd="0" destOrd="0" presId="urn:microsoft.com/office/officeart/2005/8/layout/bProcess4"/>
    <dgm:cxn modelId="{782AED97-5499-4574-B41F-8B442F66BE5F}" type="presParOf" srcId="{73358C42-A391-459F-AF3F-AFD7C0CCB2AF}" destId="{913FB821-405F-4DFC-AB64-532DE25D9602}" srcOrd="1" destOrd="0" presId="urn:microsoft.com/office/officeart/2005/8/layout/bProcess4"/>
    <dgm:cxn modelId="{0E97D3ED-42EE-4507-92E3-885668652C00}" type="presParOf" srcId="{9D6349D0-68A1-4DED-93CE-2DC6184FEDE3}" destId="{5B8FDBF3-BCF2-4CAA-B468-AE8B2725206F}" srcOrd="13" destOrd="0" presId="urn:microsoft.com/office/officeart/2005/8/layout/bProcess4"/>
    <dgm:cxn modelId="{0350237C-4979-4AFE-A722-E13E25060F6F}" type="presParOf" srcId="{9D6349D0-68A1-4DED-93CE-2DC6184FEDE3}" destId="{5DC602AA-76AE-47C7-8F5C-1400A146E443}" srcOrd="14" destOrd="0" presId="urn:microsoft.com/office/officeart/2005/8/layout/bProcess4"/>
    <dgm:cxn modelId="{608A1B84-2B12-487E-A15F-9BA67447FF02}" type="presParOf" srcId="{5DC602AA-76AE-47C7-8F5C-1400A146E443}" destId="{ECE4ADAF-24BA-4A61-AE0C-DA11F5285D04}" srcOrd="0" destOrd="0" presId="urn:microsoft.com/office/officeart/2005/8/layout/bProcess4"/>
    <dgm:cxn modelId="{C9457446-8EC2-43A2-ADE8-F43F9F2BEFA4}" type="presParOf" srcId="{5DC602AA-76AE-47C7-8F5C-1400A146E443}" destId="{0171EC33-B93B-4365-93A1-A6EDFFF8687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1872E-39E0-46BC-9A1B-E56B572EACAB}">
      <dsp:nvSpPr>
        <dsp:cNvPr id="0" name=""/>
        <dsp:cNvSpPr/>
      </dsp:nvSpPr>
      <dsp:spPr>
        <a:xfrm rot="5400000">
          <a:off x="-378153" y="1394214"/>
          <a:ext cx="1670635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3C3BC-CFC6-4E13-AA7D-092A5372DE90}">
      <dsp:nvSpPr>
        <dsp:cNvPr id="0" name=""/>
        <dsp:cNvSpPr/>
      </dsp:nvSpPr>
      <dsp:spPr>
        <a:xfrm>
          <a:off x="4128" y="325009"/>
          <a:ext cx="2240616" cy="134436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/>
            <a:t>Δημιουργικότητα</a:t>
          </a:r>
          <a:endParaRPr lang="el-GR" sz="2100" kern="1200" dirty="0"/>
        </a:p>
      </dsp:txBody>
      <dsp:txXfrm>
        <a:off x="43503" y="364384"/>
        <a:ext cx="2161866" cy="1265619"/>
      </dsp:txXfrm>
    </dsp:sp>
    <dsp:sp modelId="{ECFA3619-94D7-475E-9949-D8B8D0BC1F13}">
      <dsp:nvSpPr>
        <dsp:cNvPr id="0" name=""/>
        <dsp:cNvSpPr/>
      </dsp:nvSpPr>
      <dsp:spPr>
        <a:xfrm rot="5400000">
          <a:off x="-378153" y="3074676"/>
          <a:ext cx="1670635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43C81-65F7-4B26-93AA-CD6F0D85BA44}">
      <dsp:nvSpPr>
        <dsp:cNvPr id="0" name=""/>
        <dsp:cNvSpPr/>
      </dsp:nvSpPr>
      <dsp:spPr>
        <a:xfrm>
          <a:off x="4128" y="2005471"/>
          <a:ext cx="2240616" cy="134436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/>
            <a:t>Αυτοπεποίθηση</a:t>
          </a:r>
          <a:endParaRPr lang="el-GR" sz="2100" kern="1200" dirty="0"/>
        </a:p>
      </dsp:txBody>
      <dsp:txXfrm>
        <a:off x="43503" y="2044846"/>
        <a:ext cx="2161866" cy="1265619"/>
      </dsp:txXfrm>
    </dsp:sp>
    <dsp:sp modelId="{9D1F52E6-320D-4681-B862-F04B674F4EBE}">
      <dsp:nvSpPr>
        <dsp:cNvPr id="0" name=""/>
        <dsp:cNvSpPr/>
      </dsp:nvSpPr>
      <dsp:spPr>
        <a:xfrm>
          <a:off x="462077" y="3914907"/>
          <a:ext cx="2970193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B5925-C2CB-4315-8271-2BEA31025CC4}">
      <dsp:nvSpPr>
        <dsp:cNvPr id="0" name=""/>
        <dsp:cNvSpPr/>
      </dsp:nvSpPr>
      <dsp:spPr>
        <a:xfrm>
          <a:off x="4128" y="3685933"/>
          <a:ext cx="2240616" cy="134436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/>
            <a:t>Ανεξαρτησία</a:t>
          </a:r>
          <a:endParaRPr lang="el-GR" sz="2100" kern="1200" dirty="0"/>
        </a:p>
      </dsp:txBody>
      <dsp:txXfrm>
        <a:off x="43503" y="3725308"/>
        <a:ext cx="2161866" cy="1265619"/>
      </dsp:txXfrm>
    </dsp:sp>
    <dsp:sp modelId="{8B4EF18F-14A1-47F9-983B-3E17EB589B5C}">
      <dsp:nvSpPr>
        <dsp:cNvPr id="0" name=""/>
        <dsp:cNvSpPr/>
      </dsp:nvSpPr>
      <dsp:spPr>
        <a:xfrm rot="16200000">
          <a:off x="2601866" y="3074676"/>
          <a:ext cx="1670635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A5D63-6389-4B17-8B35-9954B82233CC}">
      <dsp:nvSpPr>
        <dsp:cNvPr id="0" name=""/>
        <dsp:cNvSpPr/>
      </dsp:nvSpPr>
      <dsp:spPr>
        <a:xfrm>
          <a:off x="2984147" y="3685933"/>
          <a:ext cx="2240616" cy="134436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/>
            <a:t>Περιέργεια</a:t>
          </a:r>
          <a:endParaRPr lang="el-GR" sz="2100" kern="1200" dirty="0"/>
        </a:p>
      </dsp:txBody>
      <dsp:txXfrm>
        <a:off x="3023522" y="3725308"/>
        <a:ext cx="2161866" cy="1265619"/>
      </dsp:txXfrm>
    </dsp:sp>
    <dsp:sp modelId="{06FEF023-F970-4B3D-AB6E-364FB3F499A4}">
      <dsp:nvSpPr>
        <dsp:cNvPr id="0" name=""/>
        <dsp:cNvSpPr/>
      </dsp:nvSpPr>
      <dsp:spPr>
        <a:xfrm rot="16273926">
          <a:off x="2639292" y="1414188"/>
          <a:ext cx="1640894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3D7E2-2FFE-40B3-8E81-F77F0BD5A475}">
      <dsp:nvSpPr>
        <dsp:cNvPr id="0" name=""/>
        <dsp:cNvSpPr/>
      </dsp:nvSpPr>
      <dsp:spPr>
        <a:xfrm>
          <a:off x="2984147" y="2005471"/>
          <a:ext cx="2240616" cy="134436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/>
            <a:t>Επιμονή</a:t>
          </a:r>
          <a:endParaRPr lang="el-GR" sz="2100" kern="1200" dirty="0"/>
        </a:p>
      </dsp:txBody>
      <dsp:txXfrm>
        <a:off x="3023522" y="2044846"/>
        <a:ext cx="2161866" cy="1265619"/>
      </dsp:txXfrm>
    </dsp:sp>
    <dsp:sp modelId="{B4FB1BBE-8F05-4BFD-A83C-4A81C4DE2678}">
      <dsp:nvSpPr>
        <dsp:cNvPr id="0" name=""/>
        <dsp:cNvSpPr/>
      </dsp:nvSpPr>
      <dsp:spPr>
        <a:xfrm rot="21564719">
          <a:off x="3482216" y="573957"/>
          <a:ext cx="2935064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BE723-6B17-4BD0-ABE6-9A7B97119208}">
      <dsp:nvSpPr>
        <dsp:cNvPr id="0" name=""/>
        <dsp:cNvSpPr/>
      </dsp:nvSpPr>
      <dsp:spPr>
        <a:xfrm>
          <a:off x="3024344" y="360043"/>
          <a:ext cx="2240616" cy="134436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/>
            <a:t>Απαιτητικότητα</a:t>
          </a:r>
          <a:endParaRPr lang="el-GR" sz="2100" kern="1200" dirty="0"/>
        </a:p>
      </dsp:txBody>
      <dsp:txXfrm>
        <a:off x="3063719" y="399418"/>
        <a:ext cx="2161866" cy="1265619"/>
      </dsp:txXfrm>
    </dsp:sp>
    <dsp:sp modelId="{5B8FDBF3-BCF2-4CAA-B468-AE8B2725206F}">
      <dsp:nvSpPr>
        <dsp:cNvPr id="0" name=""/>
        <dsp:cNvSpPr/>
      </dsp:nvSpPr>
      <dsp:spPr>
        <a:xfrm rot="5400000">
          <a:off x="5581885" y="1394214"/>
          <a:ext cx="1670635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FB821-405F-4DFC-AB64-532DE25D9602}">
      <dsp:nvSpPr>
        <dsp:cNvPr id="0" name=""/>
        <dsp:cNvSpPr/>
      </dsp:nvSpPr>
      <dsp:spPr>
        <a:xfrm>
          <a:off x="5964167" y="325009"/>
          <a:ext cx="2240616" cy="134436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/>
            <a:t>Τόλμη </a:t>
          </a:r>
          <a:endParaRPr lang="el-GR" sz="2100" kern="1200" dirty="0"/>
        </a:p>
      </dsp:txBody>
      <dsp:txXfrm>
        <a:off x="6003542" y="364384"/>
        <a:ext cx="2161866" cy="1265619"/>
      </dsp:txXfrm>
    </dsp:sp>
    <dsp:sp modelId="{0171EC33-B93B-4365-93A1-A6EDFFF86877}">
      <dsp:nvSpPr>
        <dsp:cNvPr id="0" name=""/>
        <dsp:cNvSpPr/>
      </dsp:nvSpPr>
      <dsp:spPr>
        <a:xfrm>
          <a:off x="5964167" y="2005471"/>
          <a:ext cx="2240616" cy="134436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/>
            <a:t>Ανησυχία </a:t>
          </a:r>
          <a:endParaRPr lang="el-GR" sz="2100" kern="1200" dirty="0"/>
        </a:p>
      </dsp:txBody>
      <dsp:txXfrm>
        <a:off x="6003542" y="2044846"/>
        <a:ext cx="2161866" cy="1265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0.76744</cdr:x>
      <cdr:y>0.73563</cdr:y>
    </cdr:from>
    <cdr:to>
      <cdr:x>0.95349</cdr:x>
      <cdr:y>0.80693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52528" y="4608512"/>
          <a:ext cx="1152128" cy="44668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800" dirty="0"/>
            <a:t>36%</a:t>
          </a:r>
        </a:p>
      </cdr:txBody>
    </cdr:sp>
  </cdr:relSizeAnchor>
  <cdr:relSizeAnchor xmlns:cdr="http://schemas.openxmlformats.org/drawingml/2006/chartDrawing">
    <cdr:from>
      <cdr:x>0.36145</cdr:x>
      <cdr:y>0.48768</cdr:y>
    </cdr:from>
    <cdr:to>
      <cdr:x>0.54078</cdr:x>
      <cdr:y>0.56784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0" y="3055182"/>
          <a:ext cx="1071843" cy="5021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800" dirty="0"/>
            <a:t>10,7%</a:t>
          </a:r>
        </a:p>
      </cdr:txBody>
    </cdr:sp>
  </cdr:relSizeAnchor>
  <cdr:relSizeAnchor xmlns:cdr="http://schemas.openxmlformats.org/drawingml/2006/chartDrawing">
    <cdr:from>
      <cdr:x>0.22892</cdr:x>
      <cdr:y>0.34374</cdr:y>
    </cdr:from>
    <cdr:to>
      <cdr:x>0.40333</cdr:x>
      <cdr:y>0.4242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68152" y="2153424"/>
          <a:ext cx="1042441" cy="5040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800" dirty="0"/>
            <a:t>5,1%</a:t>
          </a:r>
        </a:p>
      </cdr:txBody>
    </cdr:sp>
  </cdr:relSizeAnchor>
  <cdr:relSizeAnchor xmlns:cdr="http://schemas.openxmlformats.org/drawingml/2006/chartDrawing">
    <cdr:from>
      <cdr:x>0.43373</cdr:x>
      <cdr:y>0.20763</cdr:y>
    </cdr:from>
    <cdr:to>
      <cdr:x>0.63425</cdr:x>
      <cdr:y>0.28515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2288" y="1300733"/>
          <a:ext cx="1198384" cy="48566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800" dirty="0"/>
            <a:t>14,1%</a:t>
          </a:r>
        </a:p>
      </cdr:txBody>
    </cdr:sp>
  </cdr:relSizeAnchor>
  <cdr:relSizeAnchor xmlns:cdr="http://schemas.openxmlformats.org/drawingml/2006/chartDrawing">
    <cdr:from>
      <cdr:x>0.75904</cdr:x>
      <cdr:y>0.58706</cdr:y>
    </cdr:from>
    <cdr:to>
      <cdr:x>0.95671</cdr:x>
      <cdr:y>0.65602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36504" y="3677726"/>
          <a:ext cx="1181433" cy="4320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 smtClean="0"/>
            <a:t>34,1%</a:t>
          </a:r>
          <a:endParaRPr lang="el-GR" sz="2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DE5F1-0333-4692-8678-F774DE543DBC}" type="datetimeFigureOut">
              <a:rPr lang="el-GR" smtClean="0"/>
              <a:t>10/12/2011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86D79-987B-48C7-8E69-084EF776B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761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Δημοτική</a:t>
            </a:r>
            <a:r>
              <a:rPr lang="el-GR" baseline="0" dirty="0" smtClean="0"/>
              <a:t> πρωτοβουλία Σερραίων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86D79-987B-48C7-8E69-084EF776BB3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24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724A-0774-4806-8017-82172C54B64F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945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E8E3-C6C3-4958-ACDA-0865EDE0B2B4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90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8D7A-4FB1-474A-AA8A-1BDE2486BDC7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22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5" name="Υπότιτλο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1" name="Θέση ημερομηνίας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959ED2-7C9E-4D8A-BA4C-FB41816FBF6C}" type="datetime1">
              <a:rPr lang="el-GR" smtClean="0"/>
              <a:t>10/12/2011</a:t>
            </a:fld>
            <a:endParaRPr lang="el-GR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7106F-263B-4FEE-80D9-AAF60DEC79AA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B25F8A-01A6-4FEA-A222-5D0D19932660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F803EF-6D4C-497D-9C6A-5218FF06FFE7}" type="datetime1">
              <a:rPr lang="el-GR" smtClean="0"/>
              <a:t>10/12/2011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36E1E-55AC-4745-8576-BDCA10C3580A}" type="datetime1">
              <a:rPr lang="el-GR" smtClean="0"/>
              <a:t>10/12/2011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609F5-5748-4B51-9AAA-8443F3BCD6DD}" type="datetime1">
              <a:rPr lang="el-GR" smtClean="0"/>
              <a:t>10/12/2011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940193-4738-46EE-A7A2-BD97D2A68BF0}" type="datetime1">
              <a:rPr lang="el-GR" smtClean="0"/>
              <a:t>10/12/2011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13D34-FBFF-4EAF-8B1B-DFF92F32D7F9}" type="datetime1">
              <a:rPr lang="el-GR" smtClean="0"/>
              <a:t>10/12/2011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B1D6-5C64-4FF9-B107-A920E8DF5225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977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97004-EBFC-4215-8522-B0F082DE659A}" type="datetime1">
              <a:rPr lang="el-GR" smtClean="0"/>
              <a:t>10/12/2011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εικόνας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299302-3149-4303-B4AB-4EE7FB727E40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88F7672-B79A-4FF7-A02D-AD6D0C9889A2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055-FFCD-4C52-B344-696F2199B8F5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6C00-FC8D-471F-87F7-D0926DD4D926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4510-AA8A-4765-B39A-677AC85AE783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5ED5-72DA-405F-9E22-CF12077DCBC0}" type="datetime1">
              <a:rPr lang="el-GR" smtClean="0"/>
              <a:t>10/12/2011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5F76-0925-4A00-B9BB-8F5D77934A25}" type="datetime1">
              <a:rPr lang="el-GR" smtClean="0"/>
              <a:t>10/12/2011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6BB4-FA27-4523-8044-6A047B560E3A}" type="datetime1">
              <a:rPr lang="el-GR" smtClean="0"/>
              <a:t>10/12/2011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EDD3-F249-411C-8B25-EEEBD77A87BB}" type="datetime1">
              <a:rPr lang="el-GR" smtClean="0"/>
              <a:t>10/12/2011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D25A-93BC-4DDD-BC84-0DBDD4EEF8A4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761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E457-4714-4700-9C46-52AB2F8291D9}" type="datetime1">
              <a:rPr lang="el-GR" smtClean="0"/>
              <a:t>10/12/2011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3539-F551-448A-AA50-7997FF59A159}" type="datetime1">
              <a:rPr lang="el-GR" smtClean="0"/>
              <a:t>10/12/2011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A5DF-222F-4159-9E6D-B60A87C92BEE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9DC5-A7AD-4B14-B1A6-A08AE3BF520E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17F0-E008-4918-A692-5E718FAD87F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B54-30E8-4981-88EE-7148ADE15BA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6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4D34-81BD-4C91-8A30-714B813DCD9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B54-30E8-4981-88EE-7148ADE15BA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34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30A9-B755-40BC-861B-4027B209C8A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B54-30E8-4981-88EE-7148ADE15BA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74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2463F-E112-4C13-83CB-C8D134766A8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B54-30E8-4981-88EE-7148ADE15BA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23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E2A-BF45-4846-93E1-56F0F9CEF57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B54-30E8-4981-88EE-7148ADE15BA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191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87EF-E519-45EB-A14D-0357E07CB8D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B54-30E8-4981-88EE-7148ADE15BA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FD70-BF6D-4E0B-9703-B058ECCA04B9}" type="datetime1">
              <a:rPr lang="el-GR" smtClean="0"/>
              <a:t>10/12/2011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16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DBB7-B8AA-465E-9D66-2900AB9E18F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B54-30E8-4981-88EE-7148ADE15BA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67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902B-0E76-49D9-986E-6FDB053071C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B54-30E8-4981-88EE-7148ADE15BA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1BA1-563D-490E-99B0-AB16BD13E12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B54-30E8-4981-88EE-7148ADE15BA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7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8108-AD77-4501-85C0-494371A58E1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B54-30E8-4981-88EE-7148ADE15BA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30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C49-7521-4418-ADE5-66F433BE696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B54-30E8-4981-88EE-7148ADE15BA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1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79C-438E-456F-A40F-BD76D8635A09}" type="datetime1">
              <a:rPr lang="el-GR" smtClean="0"/>
              <a:t>10/12/2011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75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36E7-528A-4139-BBEE-C67B0D92DC27}" type="datetime1">
              <a:rPr lang="el-GR" smtClean="0"/>
              <a:t>10/12/2011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924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61AB-F211-440E-97F8-6F66C40C9620}" type="datetime1">
              <a:rPr lang="el-GR" smtClean="0"/>
              <a:t>10/12/2011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775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A858-B5E3-430D-B431-3FE0B12D90CC}" type="datetime1">
              <a:rPr lang="el-GR" smtClean="0"/>
              <a:t>10/12/2011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65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DB64-59F3-47CD-BF5E-DE96000791B0}" type="datetime1">
              <a:rPr lang="el-GR" smtClean="0"/>
              <a:t>10/12/2011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36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9B2E2-E1C2-4E6E-A6C9-02792A806A75}" type="datetime1">
              <a:rPr lang="el-GR" smtClean="0"/>
              <a:t>10/12/2011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81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Θέση τίτλου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1" name="Θέση κειμένου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Θέση ημερομηνίας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E0852D8-DC39-4068-9831-17BEA0238A59}" type="datetime1">
              <a:rPr lang="el-GR" smtClean="0"/>
              <a:t>10/12/2011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35C9C62-BDDF-42D0-9540-6DF30200263F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669C047-E029-484C-8EC1-DCF453251DD9}" type="datetime1">
              <a:rPr lang="el-GR" smtClean="0"/>
              <a:t>10/12/2011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8FCA-F0CC-4047-A03D-F7AE216142A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1B54-30E8-4981-88EE-7148ADE15BA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7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.protothema.gr/6881F16E9C87D83D454219795534245A.jpg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cvclinic.gr/wp-content/uploads/2010/08/skala.jpg" TargetMode="Externa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spa2011.info/gr/overview/?id=3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964488" cy="56612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l-GR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l-GR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ΝΕΑΝΙΚΗ ΕΠΙΧΕΙΡΗΜΑΤΙΚΟΤΗΤΑ</a:t>
            </a:r>
            <a:br>
              <a:rPr lang="el-GR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l-GR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ΣΕ ΠΕΡΙΟΔΟ ΚΡΙΣΗΣ</a:t>
            </a:r>
            <a:r>
              <a:rPr lang="el-G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l-G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l-GR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  </a:t>
            </a:r>
            <a:r>
              <a:rPr lang="el-GR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ΔΕΚΕ</a:t>
            </a:r>
            <a:r>
              <a:rPr lang="el-GR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μβρίου</a:t>
            </a:r>
            <a:r>
              <a:rPr lang="el-G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2011</a:t>
            </a:r>
            <a:r>
              <a:rPr lang="el-G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l-G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l-G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6206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1331640" y="148561"/>
            <a:ext cx="6840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 Μ Ε Ρ Ι Δ Α</a:t>
            </a:r>
            <a:endParaRPr lang="el-G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14856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1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l-G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ΝΕΑΝΙΚΗ </a:t>
            </a:r>
            <a:r>
              <a:rPr lang="el-G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ΕΠΙΧΕΙΡΗΜΑΤΙΚΟΤΗΤΑ </a:t>
            </a:r>
            <a:br>
              <a:rPr lang="el-G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l-G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ΣΕ </a:t>
            </a:r>
            <a:r>
              <a:rPr lang="el-G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ΠΕΡΙΟΔΟ ΚΡΙΣΗΣ </a:t>
            </a:r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 rot="19773279">
            <a:off x="281211" y="1374082"/>
            <a:ext cx="4191804" cy="55210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 smtClean="0"/>
              <a:t>      </a:t>
            </a:r>
            <a:r>
              <a:rPr lang="el-GR" sz="4800" dirty="0" smtClean="0"/>
              <a:t>Ο νέος</a:t>
            </a:r>
          </a:p>
          <a:p>
            <a:endParaRPr lang="el-GR" sz="4800" dirty="0"/>
          </a:p>
          <a:p>
            <a:pPr marL="0" indent="0">
              <a:buNone/>
            </a:pPr>
            <a:r>
              <a:rPr lang="el-GR" sz="4800" dirty="0" smtClean="0"/>
              <a:t>επιχειρηματίας</a:t>
            </a:r>
            <a:endParaRPr lang="el-GR" sz="48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5184576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0392" y="1166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10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6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pPr algn="l"/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l-GR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Γιατί </a:t>
            </a:r>
            <a:r>
              <a:rPr lang="el-GR" sz="5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να γίνω επιχειρηματίας</a:t>
            </a:r>
            <a:r>
              <a:rPr lang="el-GR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  <a:r>
              <a:rPr lang="el-GR" sz="5300" dirty="0" smtClean="0">
                <a:solidFill>
                  <a:srgbClr val="FF0000"/>
                </a:solidFill>
              </a:rPr>
              <a:t/>
            </a:r>
            <a:br>
              <a:rPr lang="el-GR" sz="5300" dirty="0" smtClean="0">
                <a:solidFill>
                  <a:srgbClr val="FF0000"/>
                </a:solidFill>
              </a:rPr>
            </a:br>
            <a:r>
              <a:rPr lang="el-GR" sz="2700" dirty="0" smtClean="0"/>
              <a:t>   </a:t>
            </a:r>
            <a:endParaRPr lang="el-GR" sz="5300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613073" y="2780928"/>
            <a:ext cx="8280920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l-GR" sz="2800" dirty="0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539552" y="2783035"/>
            <a:ext cx="8280920" cy="3382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l-GR" sz="4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15" y="4205503"/>
            <a:ext cx="3234650" cy="265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5" y="3892406"/>
            <a:ext cx="3312368" cy="284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14" y="980728"/>
            <a:ext cx="3125302" cy="365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8" y="1124743"/>
            <a:ext cx="2747720" cy="33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835" y="3892406"/>
            <a:ext cx="3174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Έχω ανάγκη/είμαι άνεργος</a:t>
            </a:r>
            <a:endParaRPr lang="el-G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14914" y="1124744"/>
            <a:ext cx="3234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Είμαι ανεξάρτητος              </a:t>
            </a:r>
            <a:endParaRPr lang="el-GR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3" y="112474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Είμαι δημιουργικός </a:t>
            </a:r>
            <a:endParaRPr lang="el-GR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4205503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         Θέλω να κερδίσω</a:t>
            </a:r>
            <a:endParaRPr lang="el-GR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460432" y="1166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45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ΝΕΑΝΙΚΗ ΕΠΙΧΕΙΡΗΜΑΤΙΚΟΤΗΤΑ </a:t>
            </a:r>
            <a:b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ΣΕ ΠΕΡΙΟΔΟ ΚΡΙΣΗΣ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423490" y="1988840"/>
            <a:ext cx="849694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κ</a:t>
            </a:r>
            <a:r>
              <a:rPr lang="el-G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άνω </a:t>
            </a:r>
          </a:p>
          <a:p>
            <a:pPr algn="ctr"/>
            <a:r>
              <a:rPr lang="el-G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γ</a:t>
            </a:r>
            <a:r>
              <a:rPr lang="el-G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ια </a:t>
            </a:r>
          </a:p>
          <a:p>
            <a:pPr algn="ctr"/>
            <a:r>
              <a:rPr lang="el-G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Επιχειρηματίας;</a:t>
            </a:r>
            <a:endParaRPr lang="el-G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4408" y="332656"/>
            <a:ext cx="6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12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l-G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προσωπικά χαρακτηριστικά  </a:t>
            </a:r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953179101"/>
              </p:ext>
            </p:extLst>
          </p:nvPr>
        </p:nvGraphicFramePr>
        <p:xfrm>
          <a:off x="467544" y="1700808"/>
          <a:ext cx="8208912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60432" y="116632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13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l-GR" sz="7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εξωτερικά κίνητρα</a:t>
            </a:r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069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539552" y="1628800"/>
            <a:ext cx="8136904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l-GR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κέρδος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βιοτικό επίπεδο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προηγούμενη </a:t>
            </a:r>
            <a:r>
              <a:rPr lang="el-GR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εμπειρία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ευκαιρία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κοινωνική αναγνώριση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l-GR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Οικογένεια</a:t>
            </a:r>
            <a:endParaRPr lang="en-US" sz="4400" b="1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l-GR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Ανάγκη/ανεργία</a:t>
            </a:r>
            <a:endParaRPr lang="el-GR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0432" y="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253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ΝΕΑΝΙΚΗ ΕΠΙΧΕΙΡΗΜΑΤΙΚΟΤΗΤΑ </a:t>
            </a:r>
            <a:b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ΣΕ ΠΕΡΙΟΔΟ ΚΡΙΣΗΣ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46648" cy="4525963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κέρδος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βιοτικό επίπεδο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ανάγκη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προηγούμενη εμπειρία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ευκαιρία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κοινωνική αναγνώριση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οικογένεια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5616624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60432" y="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83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ΝΕΑΝΙΚΗ ΕΠΙΧΕΙΡΗΜΑΤΙΚΟΤΗΤΑ </a:t>
            </a:r>
            <a:b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ΣΕ ΠΕΡΙΟΔΟ ΚΡΙΣΗΣ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5069160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κέρδος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βιοτικό επίπεδο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ανάγκη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προηγούμενη εμπειρία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ευκαιρία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κοινωνική αναγνώριση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οικογένεια</a:t>
            </a:r>
          </a:p>
          <a:p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6012160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244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70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ΝΕΑΝΙΚΗ ΕΠΙΧΕΙΡΗΜΑΤΙΚΟΤΗΤΑ </a:t>
            </a:r>
            <a:b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ΣΕ ΠΕΡΙΟΔΟ ΚΡΙΣΗΣ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2746648" cy="4997152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κέρδος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βιοτικό επίπεδο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ανάγκη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προηγούμενη εμπειρία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ευκαιρία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κοινωνική αναγνώριση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οικογένεια</a:t>
            </a:r>
          </a:p>
          <a:p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5688632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44"/>
          <p:cNvSpPr txBox="1"/>
          <p:nvPr/>
        </p:nvSpPr>
        <p:spPr>
          <a:xfrm>
            <a:off x="3491880" y="1772816"/>
            <a:ext cx="4824536" cy="360040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t">
            <a:noAutofit/>
          </a:bodyPr>
          <a:lstStyle/>
          <a:p>
            <a:r>
              <a:rPr lang="el-GR" dirty="0"/>
              <a:t>Μόρφωση και επιχειρηματικότητα από ανάγκη</a:t>
            </a:r>
          </a:p>
          <a:p>
            <a:pPr>
              <a:spcAft>
                <a:spcPts val="0"/>
              </a:spcAft>
            </a:pPr>
            <a:r>
              <a:rPr lang="el-GR" sz="1200" dirty="0" smtClean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Μόρφωση </a:t>
            </a:r>
            <a:r>
              <a:rPr lang="el-GR" sz="1200" dirty="0">
                <a:solidFill>
                  <a:srgbClr val="FFFFFF"/>
                </a:solidFill>
                <a:effectLst/>
                <a:latin typeface="Times New Roman"/>
                <a:ea typeface="Times New Roman"/>
              </a:rPr>
              <a:t>και επιχειρηματικότητα από ανάγκη</a:t>
            </a:r>
            <a:endParaRPr lang="el-G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TextBox 44"/>
          <p:cNvSpPr txBox="1"/>
          <p:nvPr/>
        </p:nvSpPr>
        <p:spPr>
          <a:xfrm>
            <a:off x="4067944" y="3143885"/>
            <a:ext cx="760730" cy="28511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el-GR" sz="12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28,60%</a:t>
            </a:r>
            <a:endParaRPr lang="el-GR" sz="1200">
              <a:effectLst/>
              <a:latin typeface="Times New Roman"/>
              <a:ea typeface="Times New Roman"/>
            </a:endParaRPr>
          </a:p>
        </p:txBody>
      </p:sp>
      <p:sp>
        <p:nvSpPr>
          <p:cNvPr id="8" name="TextBox 44"/>
          <p:cNvSpPr txBox="1"/>
          <p:nvPr/>
        </p:nvSpPr>
        <p:spPr>
          <a:xfrm>
            <a:off x="5542198" y="2276872"/>
            <a:ext cx="723900" cy="285115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el-GR" sz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42,90%%%</a:t>
            </a:r>
            <a:endParaRPr lang="el-GR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44"/>
          <p:cNvSpPr txBox="1"/>
          <p:nvPr/>
        </p:nvSpPr>
        <p:spPr>
          <a:xfrm>
            <a:off x="7092280" y="3143884"/>
            <a:ext cx="760730" cy="28511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0"/>
              </a:spcAft>
            </a:pPr>
            <a:r>
              <a:rPr lang="el-GR" sz="120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28,60%</a:t>
            </a:r>
            <a:endParaRPr lang="el-GR" sz="120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44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50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ΝΕΑΝΙΚΗ ΕΠΙΧΕΙΡΗΜΑΤΙΚΟΤΗΤΑ </a:t>
            </a:r>
            <a:b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ΣΕ ΠΕΡΙΟΔΟ ΚΡΙΣΗΣ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2736304" cy="5040560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κέρδος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βιοτικό επίπεδο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ανάγκη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προηγούμενη εμπειρία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ευκαιρία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κοινωνική αναγνώριση</a:t>
            </a:r>
          </a:p>
          <a:p>
            <a:pPr marL="0" indent="0">
              <a:buNone/>
            </a:pPr>
            <a:r>
              <a:rPr lang="el-GR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οικογένεια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568863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244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306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60432" y="3326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253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1764" y="5229200"/>
            <a:ext cx="8712968" cy="138092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Δρ</a:t>
            </a:r>
            <a:r>
              <a:rPr lang="el-GR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Γεώργιος  </a:t>
            </a:r>
            <a:r>
              <a:rPr lang="el-GR" sz="49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Πάσχος</a:t>
            </a:r>
            <a:r>
              <a:rPr lang="el-GR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l-GR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l-GR" sz="4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Καθηγητής Διοίκησης Επιχειρήσεων </a:t>
            </a:r>
            <a:r>
              <a:rPr lang="el-G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l-G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Υπότιτλος 2"/>
          <p:cNvSpPr>
            <a:spLocks noGrp="1"/>
          </p:cNvSpPr>
          <p:nvPr>
            <p:ph type="subTitle" idx="1"/>
          </p:nvPr>
        </p:nvSpPr>
        <p:spPr>
          <a:xfrm rot="19940964">
            <a:off x="-160997" y="1680173"/>
            <a:ext cx="8875240" cy="22682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												</a:t>
            </a:r>
          </a:p>
          <a:p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9344" y="18466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 rot="19989810">
            <a:off x="-1390116" y="2004922"/>
            <a:ext cx="1139885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Κάνω για επιχειρηματίας;</a:t>
            </a:r>
          </a:p>
          <a:p>
            <a:pPr algn="ctr"/>
            <a:r>
              <a:rPr lang="el-GR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Πώς θα το μάθω;</a:t>
            </a:r>
            <a:endParaRPr lang="el-GR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05321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 smtClean="0">
                <a:solidFill>
                  <a:srgbClr val="002060"/>
                </a:solidFill>
              </a:rPr>
              <a:t>Όραμα</a:t>
            </a:r>
          </a:p>
          <a:p>
            <a:pPr marL="0" indent="0">
              <a:buNone/>
            </a:pPr>
            <a:r>
              <a:rPr lang="el-GR" sz="3600" dirty="0" smtClean="0">
                <a:solidFill>
                  <a:srgbClr val="002060"/>
                </a:solidFill>
              </a:rPr>
              <a:t>Επικοινωνία</a:t>
            </a:r>
          </a:p>
          <a:p>
            <a:pPr marL="0" indent="0">
              <a:buNone/>
            </a:pPr>
            <a:r>
              <a:rPr lang="el-GR" sz="3600" dirty="0" smtClean="0">
                <a:solidFill>
                  <a:srgbClr val="002060"/>
                </a:solidFill>
              </a:rPr>
              <a:t>Εξωστρέφεια</a:t>
            </a:r>
          </a:p>
          <a:p>
            <a:pPr marL="0" indent="0">
              <a:buNone/>
            </a:pPr>
            <a:r>
              <a:rPr lang="el-GR" sz="3600" dirty="0" smtClean="0">
                <a:solidFill>
                  <a:srgbClr val="002060"/>
                </a:solidFill>
              </a:rPr>
              <a:t>Φιλοδοξία</a:t>
            </a:r>
          </a:p>
          <a:p>
            <a:pPr marL="0" indent="0">
              <a:buNone/>
            </a:pPr>
            <a:r>
              <a:rPr lang="el-GR" sz="3600" dirty="0" smtClean="0">
                <a:solidFill>
                  <a:srgbClr val="002060"/>
                </a:solidFill>
              </a:rPr>
              <a:t>Παρατηρητικότητα</a:t>
            </a:r>
          </a:p>
          <a:p>
            <a:pPr marL="0" indent="0">
              <a:buNone/>
            </a:pPr>
            <a:r>
              <a:rPr lang="el-GR" sz="3600" dirty="0" smtClean="0">
                <a:solidFill>
                  <a:srgbClr val="002060"/>
                </a:solidFill>
              </a:rPr>
              <a:t>Ολική αντίληψη</a:t>
            </a:r>
            <a:endParaRPr lang="el-GR" sz="3600" dirty="0">
              <a:solidFill>
                <a:srgbClr val="002060"/>
              </a:solidFill>
            </a:endParaRPr>
          </a:p>
        </p:txBody>
      </p:sp>
      <p:pic>
        <p:nvPicPr>
          <p:cNvPr id="5" name="Θέση περιεχομένου 4" descr="http://img.protothema.gr/C292B61A8D0A65D20996BA6A06DFB8FD.jpg">
            <a:hlinkClick r:id="rId2" tooltip="&quot;Μεγέθυνση φωτογραφίας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53650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/>
          <p:cNvSpPr/>
          <p:nvPr/>
        </p:nvSpPr>
        <p:spPr>
          <a:xfrm>
            <a:off x="611560" y="40466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Ειδικο</a:t>
            </a:r>
            <a:r>
              <a:rPr lang="el-G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Επιχειρηματικο</a:t>
            </a:r>
            <a:r>
              <a:rPr lang="el-G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l-GR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προφιλ</a:t>
            </a:r>
            <a:endParaRPr lang="el-G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4408" y="2606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46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467544" y="188640"/>
            <a:ext cx="828091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ΑΥΤΟΑΞΙΟΛΟΓΗΣΗ </a:t>
            </a:r>
            <a:endParaRPr lang="el-GR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Επεξήγηση με κάτω βέλος 5"/>
          <p:cNvSpPr>
            <a:spLocks noChangeArrowheads="1"/>
          </p:cNvSpPr>
          <p:nvPr/>
        </p:nvSpPr>
        <p:spPr bwMode="auto">
          <a:xfrm>
            <a:off x="484684" y="1340768"/>
            <a:ext cx="2215108" cy="856545"/>
          </a:xfrm>
          <a:prstGeom prst="downArrowCallout">
            <a:avLst>
              <a:gd name="adj1" fmla="val 81250"/>
              <a:gd name="adj2" fmla="val 81250"/>
              <a:gd name="adj3" fmla="val 16667"/>
              <a:gd name="adj4" fmla="val 6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sp>
        <p:nvSpPr>
          <p:cNvPr id="7" name="Επεξήγηση με κάτω βέλος 6"/>
          <p:cNvSpPr>
            <a:spLocks noChangeArrowheads="1"/>
          </p:cNvSpPr>
          <p:nvPr/>
        </p:nvSpPr>
        <p:spPr bwMode="auto">
          <a:xfrm>
            <a:off x="2915816" y="1340767"/>
            <a:ext cx="2736304" cy="856545"/>
          </a:xfrm>
          <a:prstGeom prst="downArrowCallout">
            <a:avLst>
              <a:gd name="adj1" fmla="val 81250"/>
              <a:gd name="adj2" fmla="val 81250"/>
              <a:gd name="adj3" fmla="val 16667"/>
              <a:gd name="adj4" fmla="val 66667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sp>
        <p:nvSpPr>
          <p:cNvPr id="9" name="Επεξήγηση με κάτω βέλος 8"/>
          <p:cNvSpPr>
            <a:spLocks noChangeArrowheads="1"/>
          </p:cNvSpPr>
          <p:nvPr/>
        </p:nvSpPr>
        <p:spPr bwMode="auto">
          <a:xfrm>
            <a:off x="5868144" y="1355054"/>
            <a:ext cx="2664296" cy="842257"/>
          </a:xfrm>
          <a:prstGeom prst="downArrowCallout">
            <a:avLst>
              <a:gd name="adj1" fmla="val 81250"/>
              <a:gd name="adj2" fmla="val 81250"/>
              <a:gd name="adj3" fmla="val 16667"/>
              <a:gd name="adj4" fmla="val 66667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7"/>
            <a:ext cx="8928992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44408" y="188640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864096"/>
          </a:xfrm>
        </p:spPr>
        <p:txBody>
          <a:bodyPr>
            <a:normAutofit fontScale="90000"/>
          </a:bodyPr>
          <a:lstStyle/>
          <a:p>
            <a:r>
              <a:rPr lang="el-GR" sz="6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l-GR" sz="6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l-GR" sz="6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ΑΥΤΟΒΕΛΤΙΩΣΗ</a:t>
            </a:r>
            <a:br>
              <a:rPr lang="el-GR" sz="6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l-G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l-G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62500" lnSpcReduction="20000"/>
          </a:bodyPr>
          <a:lstStyle/>
          <a:p>
            <a:r>
              <a:rPr lang="el-GR" sz="5100" dirty="0" smtClean="0">
                <a:solidFill>
                  <a:schemeClr val="accent2">
                    <a:lumMod val="50000"/>
                  </a:schemeClr>
                </a:solidFill>
              </a:rPr>
              <a:t>Διάβαζε επιχειρηματικά  περιοδικά…</a:t>
            </a:r>
          </a:p>
          <a:p>
            <a:r>
              <a:rPr lang="el-GR" sz="5100" dirty="0" smtClean="0">
                <a:solidFill>
                  <a:schemeClr val="accent2">
                    <a:lumMod val="50000"/>
                  </a:schemeClr>
                </a:solidFill>
              </a:rPr>
              <a:t>Ημερίδες, σεμινάρια, εκθέσεις…</a:t>
            </a:r>
          </a:p>
          <a:p>
            <a:r>
              <a:rPr lang="el-GR" sz="5100" dirty="0" smtClean="0">
                <a:solidFill>
                  <a:schemeClr val="accent2">
                    <a:lumMod val="50000"/>
                  </a:schemeClr>
                </a:solidFill>
              </a:rPr>
              <a:t>Δημιουργικές συμπεριφορές…</a:t>
            </a:r>
          </a:p>
          <a:p>
            <a:r>
              <a:rPr lang="el-GR" sz="5100" dirty="0" smtClean="0">
                <a:solidFill>
                  <a:schemeClr val="accent2">
                    <a:lumMod val="50000"/>
                  </a:schemeClr>
                </a:solidFill>
              </a:rPr>
              <a:t>Τα αδύνατα χαρακτηριστικά σου…</a:t>
            </a:r>
          </a:p>
          <a:p>
            <a:r>
              <a:rPr lang="el-GR" sz="5100" dirty="0" smtClean="0">
                <a:solidFill>
                  <a:schemeClr val="accent2">
                    <a:lumMod val="50000"/>
                  </a:schemeClr>
                </a:solidFill>
              </a:rPr>
              <a:t>Μια Βαλκανική γλώσσα…</a:t>
            </a:r>
          </a:p>
          <a:p>
            <a:r>
              <a:rPr lang="el-GR" sz="5100" dirty="0" smtClean="0">
                <a:solidFill>
                  <a:schemeClr val="accent2">
                    <a:lumMod val="50000"/>
                  </a:schemeClr>
                </a:solidFill>
              </a:rPr>
              <a:t>Μάθε για το </a:t>
            </a:r>
            <a:r>
              <a:rPr lang="en-US" sz="5100" dirty="0" smtClean="0">
                <a:solidFill>
                  <a:schemeClr val="accent2">
                    <a:lumMod val="50000"/>
                  </a:schemeClr>
                </a:solidFill>
              </a:rPr>
              <a:t>Franchising</a:t>
            </a:r>
            <a:r>
              <a:rPr lang="el-GR" sz="5100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en-US" sz="51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l-GR" sz="5100" dirty="0" smtClean="0">
                <a:solidFill>
                  <a:schemeClr val="accent2">
                    <a:lumMod val="50000"/>
                  </a:schemeClr>
                </a:solidFill>
              </a:rPr>
              <a:t>Οι ιδέες που απορρίπτονται…</a:t>
            </a:r>
          </a:p>
          <a:p>
            <a:r>
              <a:rPr lang="el-GR" sz="5100" dirty="0" smtClean="0">
                <a:solidFill>
                  <a:schemeClr val="accent2">
                    <a:lumMod val="50000"/>
                  </a:schemeClr>
                </a:solidFill>
              </a:rPr>
              <a:t>Γίνε παρατηρητικός…</a:t>
            </a:r>
          </a:p>
          <a:p>
            <a:r>
              <a:rPr lang="el-GR" sz="5100" dirty="0" smtClean="0">
                <a:solidFill>
                  <a:schemeClr val="accent2">
                    <a:lumMod val="50000"/>
                  </a:schemeClr>
                </a:solidFill>
              </a:rPr>
              <a:t>Αξιοποίησε το ταλέντο σου…</a:t>
            </a:r>
          </a:p>
          <a:p>
            <a:r>
              <a:rPr lang="el-GR" sz="5100" dirty="0" smtClean="0">
                <a:solidFill>
                  <a:schemeClr val="accent2">
                    <a:lumMod val="50000"/>
                  </a:schemeClr>
                </a:solidFill>
              </a:rPr>
              <a:t>Φτιάξε το όραμά σου…</a:t>
            </a:r>
            <a:r>
              <a:rPr lang="el-GR" sz="51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l-GR" sz="5100" dirty="0">
                <a:solidFill>
                  <a:schemeClr val="accent2">
                    <a:lumMod val="50000"/>
                  </a:schemeClr>
                </a:solidFill>
              </a:rPr>
              <a:t>Μη μένεις «ψηφιακά αναλφάβητος»…</a:t>
            </a:r>
            <a:endParaRPr lang="el-GR" sz="5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Δημιουργικές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4408" y="1166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611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ΝΕΑΝΙΚΗ ΕΠΙΧΕΙΡΗΜΑΤΙΚΟΤΗΤΑ </a:t>
            </a:r>
            <a:b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ΣΕ ΠΕΡΙΟΔΟ ΚΡΙΣΗΣ</a:t>
            </a:r>
            <a:endParaRPr lang="el-GR" dirty="0"/>
          </a:p>
        </p:txBody>
      </p:sp>
      <p:pic>
        <p:nvPicPr>
          <p:cNvPr id="3" name="Εικόνα 2" descr="http://www.imegsevee.gr/images/statistics/eustosta_2011/praxi_mme_2011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5292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88424" y="1166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47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18 ιδέες για  να κερδίζετε χρήματα  από το σπίτ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52928" cy="5616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8352928" cy="95410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Μικρές Επιχειρήσεις από το σπίτι μέσω του διαδικτύου</a:t>
            </a:r>
          </a:p>
          <a:p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604448" y="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59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l-GR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el-G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ν σκέπτεσαι να ανοίξεις</a:t>
            </a:r>
            <a:br>
              <a:rPr lang="el-G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l-G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επιχείρηση</a:t>
            </a:r>
            <a:endParaRPr lang="el-GR" sz="6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-116674"/>
            <a:ext cx="9531642" cy="6768752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Autofit/>
          </a:bodyPr>
          <a:lstStyle/>
          <a:p>
            <a:endParaRPr lang="el-GR" sz="6600" dirty="0"/>
          </a:p>
        </p:txBody>
      </p:sp>
      <p:sp>
        <p:nvSpPr>
          <p:cNvPr id="4" name="Ορθογώνιο 3"/>
          <p:cNvSpPr/>
          <p:nvPr/>
        </p:nvSpPr>
        <p:spPr>
          <a:xfrm rot="20327453">
            <a:off x="105396" y="1005545"/>
            <a:ext cx="102149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 smtClean="0">
              <a:solidFill>
                <a:srgbClr val="FF0000"/>
              </a:solidFill>
            </a:endParaRPr>
          </a:p>
          <a:p>
            <a:r>
              <a:rPr lang="el-GR" sz="3200" dirty="0" smtClean="0">
                <a:solidFill>
                  <a:srgbClr val="FF0000"/>
                </a:solidFill>
              </a:rPr>
              <a:t>Ποιότητα</a:t>
            </a:r>
            <a:r>
              <a:rPr lang="el-GR" sz="3200" dirty="0">
                <a:solidFill>
                  <a:srgbClr val="FF0000"/>
                </a:solidFill>
              </a:rPr>
              <a:t>: </a:t>
            </a:r>
            <a:r>
              <a:rPr lang="el-GR" sz="3200" dirty="0" smtClean="0">
                <a:solidFill>
                  <a:srgbClr val="FF0000"/>
                </a:solidFill>
              </a:rPr>
              <a:t>  </a:t>
            </a:r>
            <a:r>
              <a:rPr lang="el-GR" sz="3200" dirty="0" smtClean="0"/>
              <a:t>γίνεται προαπαιτούμενο</a:t>
            </a:r>
            <a:endParaRPr lang="el-GR" sz="3200" dirty="0"/>
          </a:p>
          <a:p>
            <a:r>
              <a:rPr lang="el-GR" sz="3200" dirty="0"/>
              <a:t> </a:t>
            </a:r>
            <a:r>
              <a:rPr lang="el-GR" sz="3200" dirty="0">
                <a:solidFill>
                  <a:srgbClr val="FF0000"/>
                </a:solidFill>
              </a:rPr>
              <a:t>Επίπεδο Εξυπηρέτησης: </a:t>
            </a:r>
            <a:r>
              <a:rPr lang="el-GR" sz="3200" dirty="0" smtClean="0">
                <a:solidFill>
                  <a:srgbClr val="FF0000"/>
                </a:solidFill>
              </a:rPr>
              <a:t>   </a:t>
            </a:r>
            <a:r>
              <a:rPr lang="el-GR" sz="3200" dirty="0" smtClean="0"/>
              <a:t>ευκαιρία </a:t>
            </a:r>
            <a:r>
              <a:rPr lang="el-GR" sz="3200" dirty="0"/>
              <a:t>για διαφοροποίηση</a:t>
            </a:r>
          </a:p>
          <a:p>
            <a:r>
              <a:rPr lang="el-GR" sz="3200" dirty="0"/>
              <a:t> </a:t>
            </a:r>
            <a:r>
              <a:rPr lang="el-GR" sz="3200" dirty="0" err="1">
                <a:solidFill>
                  <a:srgbClr val="FF0000"/>
                </a:solidFill>
              </a:rPr>
              <a:t>Marketing</a:t>
            </a:r>
            <a:r>
              <a:rPr lang="el-GR" sz="3200" dirty="0" smtClean="0">
                <a:solidFill>
                  <a:srgbClr val="FF0000"/>
                </a:solidFill>
              </a:rPr>
              <a:t>:    </a:t>
            </a:r>
            <a:r>
              <a:rPr lang="el-GR" sz="3200" dirty="0" smtClean="0"/>
              <a:t>κοντά </a:t>
            </a:r>
            <a:r>
              <a:rPr lang="el-GR" sz="3200" dirty="0"/>
              <a:t>στον πελάτη – πηγή ιδεών</a:t>
            </a:r>
          </a:p>
          <a:p>
            <a:r>
              <a:rPr lang="el-GR" sz="3200" dirty="0"/>
              <a:t> </a:t>
            </a:r>
            <a:r>
              <a:rPr lang="el-GR" sz="3200" dirty="0">
                <a:solidFill>
                  <a:srgbClr val="FF0000"/>
                </a:solidFill>
              </a:rPr>
              <a:t>Τεχνογνωσία: </a:t>
            </a:r>
            <a:r>
              <a:rPr lang="el-GR" sz="3200" dirty="0" smtClean="0">
                <a:solidFill>
                  <a:srgbClr val="FF0000"/>
                </a:solidFill>
              </a:rPr>
              <a:t>   </a:t>
            </a:r>
            <a:r>
              <a:rPr lang="el-GR" sz="3200" dirty="0" smtClean="0"/>
              <a:t>μάθηση </a:t>
            </a:r>
            <a:r>
              <a:rPr lang="el-GR" sz="3200" dirty="0"/>
              <a:t>– απορρόφηση ιδεών</a:t>
            </a:r>
          </a:p>
          <a:p>
            <a:r>
              <a:rPr lang="el-GR" sz="3200" dirty="0"/>
              <a:t> </a:t>
            </a:r>
            <a:r>
              <a:rPr lang="el-GR" sz="3200" dirty="0">
                <a:solidFill>
                  <a:srgbClr val="FF0000"/>
                </a:solidFill>
              </a:rPr>
              <a:t>Καινοτομία: </a:t>
            </a:r>
            <a:r>
              <a:rPr lang="el-GR" sz="3200" dirty="0" smtClean="0">
                <a:solidFill>
                  <a:srgbClr val="FF0000"/>
                </a:solidFill>
              </a:rPr>
              <a:t>   </a:t>
            </a:r>
            <a:r>
              <a:rPr lang="el-GR" sz="3200" dirty="0" smtClean="0"/>
              <a:t>συνεχής</a:t>
            </a:r>
            <a:r>
              <a:rPr lang="el-GR" sz="3200" dirty="0"/>
              <a:t>, προοδευτική </a:t>
            </a:r>
            <a:endParaRPr lang="el-GR" sz="3200" dirty="0" smtClean="0"/>
          </a:p>
          <a:p>
            <a:r>
              <a:rPr lang="el-GR" sz="3200" dirty="0"/>
              <a:t> </a:t>
            </a:r>
            <a:r>
              <a:rPr lang="el-GR" sz="3200" dirty="0" smtClean="0"/>
              <a:t>                        διαφοροποίηση  προσφορών </a:t>
            </a:r>
            <a:r>
              <a:rPr lang="el-GR" sz="3200" dirty="0"/>
              <a:t>στον πελάτη</a:t>
            </a:r>
          </a:p>
          <a:p>
            <a:r>
              <a:rPr lang="el-GR" sz="3200" dirty="0">
                <a:solidFill>
                  <a:srgbClr val="FF0000"/>
                </a:solidFill>
              </a:rPr>
              <a:t> Οργάνωση: </a:t>
            </a:r>
            <a:r>
              <a:rPr lang="el-GR" sz="3200" dirty="0" smtClean="0">
                <a:solidFill>
                  <a:srgbClr val="FF0000"/>
                </a:solidFill>
              </a:rPr>
              <a:t>   </a:t>
            </a:r>
            <a:r>
              <a:rPr lang="el-GR" sz="3200" dirty="0" smtClean="0"/>
              <a:t>πάντα </a:t>
            </a:r>
            <a:r>
              <a:rPr lang="el-GR" sz="3200" dirty="0"/>
              <a:t>βοηθάει – βάση ανάπτυξης</a:t>
            </a:r>
          </a:p>
          <a:p>
            <a:r>
              <a:rPr lang="el-GR" sz="3200" dirty="0"/>
              <a:t> </a:t>
            </a:r>
            <a:r>
              <a:rPr lang="el-GR" sz="3200" dirty="0">
                <a:solidFill>
                  <a:srgbClr val="FF0000"/>
                </a:solidFill>
              </a:rPr>
              <a:t>Εξωστρέφεια: </a:t>
            </a:r>
            <a:r>
              <a:rPr lang="el-GR" sz="3200" dirty="0" smtClean="0">
                <a:solidFill>
                  <a:srgbClr val="FF0000"/>
                </a:solidFill>
              </a:rPr>
              <a:t>   </a:t>
            </a:r>
            <a:r>
              <a:rPr lang="el-GR" sz="3200" dirty="0" smtClean="0"/>
              <a:t>συνεργασίες</a:t>
            </a:r>
            <a:r>
              <a:rPr lang="el-GR" sz="3200" dirty="0"/>
              <a:t>, ραντάρ για νέες ευκαιρίες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2440" y="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02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21265638">
            <a:off x="8909" y="436845"/>
            <a:ext cx="9076880" cy="1640651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l-GR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Α</a:t>
            </a:r>
            <a:r>
              <a:rPr lang="el-G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ν σκέπτεσαι να ανοίξεις</a:t>
            </a:r>
            <a:br>
              <a:rPr lang="el-G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l-G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επιχείρηση</a:t>
            </a:r>
            <a:endParaRPr lang="el-GR" sz="6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 rot="274756">
            <a:off x="1230737" y="132835"/>
            <a:ext cx="12808044" cy="7969967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Autofit/>
          </a:bodyPr>
          <a:lstStyle/>
          <a:p>
            <a:r>
              <a:rPr lang="el-GR" sz="4400" dirty="0" smtClean="0"/>
              <a:t>Το καλύτερο </a:t>
            </a:r>
            <a:r>
              <a:rPr lang="el-GR" sz="6000" dirty="0" smtClean="0"/>
              <a:t>πράγμα</a:t>
            </a:r>
            <a:r>
              <a:rPr lang="el-GR" sz="4400" dirty="0" smtClean="0"/>
              <a:t> είναι </a:t>
            </a:r>
          </a:p>
          <a:p>
            <a:pPr marL="0" indent="0">
              <a:buNone/>
            </a:pPr>
            <a:r>
              <a:rPr lang="el-GR" sz="4400" dirty="0"/>
              <a:t> </a:t>
            </a:r>
            <a:r>
              <a:rPr lang="el-GR" sz="4400" dirty="0" smtClean="0"/>
              <a:t> να κάνεις το σωστό</a:t>
            </a:r>
          </a:p>
          <a:p>
            <a:r>
              <a:rPr lang="el-GR" sz="4400" dirty="0" smtClean="0"/>
              <a:t>Το δεύτερο καλύτερο είναι</a:t>
            </a:r>
          </a:p>
          <a:p>
            <a:pPr marL="0" indent="0">
              <a:buNone/>
            </a:pPr>
            <a:r>
              <a:rPr lang="el-GR" sz="4400" dirty="0"/>
              <a:t> </a:t>
            </a:r>
            <a:r>
              <a:rPr lang="el-GR" sz="4400" dirty="0" smtClean="0"/>
              <a:t>  να κάνεις λάθος</a:t>
            </a:r>
          </a:p>
          <a:p>
            <a:r>
              <a:rPr lang="el-GR" sz="4400" dirty="0" smtClean="0"/>
              <a:t>Το χειρότερο όμως είναι</a:t>
            </a:r>
          </a:p>
          <a:p>
            <a:pPr marL="0" indent="0">
              <a:buNone/>
            </a:pPr>
            <a:r>
              <a:rPr lang="el-GR" sz="4400" dirty="0"/>
              <a:t> </a:t>
            </a:r>
            <a:r>
              <a:rPr lang="el-GR" sz="4400" dirty="0" smtClean="0"/>
              <a:t> να μην κάνεις τίποτα</a:t>
            </a:r>
            <a:r>
              <a:rPr lang="el-GR" sz="6600" dirty="0" smtClean="0"/>
              <a:t>.</a:t>
            </a:r>
            <a:endParaRPr lang="el-GR" sz="6600" dirty="0"/>
          </a:p>
        </p:txBody>
      </p:sp>
      <p:sp>
        <p:nvSpPr>
          <p:cNvPr id="4" name="Ορθογώνιο 3"/>
          <p:cNvSpPr/>
          <p:nvPr/>
        </p:nvSpPr>
        <p:spPr>
          <a:xfrm rot="20327453">
            <a:off x="-241369" y="2794016"/>
            <a:ext cx="1057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 smtClean="0">
              <a:solidFill>
                <a:srgbClr val="FF0000"/>
              </a:solidFill>
            </a:endParaRPr>
          </a:p>
          <a:p>
            <a:endParaRPr lang="el-G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604448" y="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80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Γι’ αυτό Αρχίστε να κάνετε κάτι…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Εικόνα 2" descr="Έξοδος από την ανεργία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136904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676456" y="0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4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 rot="957893">
            <a:off x="5653790" y="1156085"/>
            <a:ext cx="3429000" cy="4158208"/>
          </a:xfrm>
        </p:spPr>
        <p:txBody>
          <a:bodyPr>
            <a:normAutofit/>
          </a:bodyPr>
          <a:lstStyle/>
          <a:p>
            <a:r>
              <a:rPr lang="el-GR" sz="6600" cap="none" dirty="0" smtClean="0">
                <a:solidFill>
                  <a:schemeClr val="tx1"/>
                </a:solidFill>
              </a:rPr>
              <a:t>Καλή  επιτυχία</a:t>
            </a:r>
            <a:endParaRPr lang="el-GR" sz="6600" cap="none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r="9467"/>
          <a:stretch>
            <a:fillRect/>
          </a:stretch>
        </p:blipFill>
        <p:spPr bwMode="auto">
          <a:xfrm>
            <a:off x="827584" y="1484313"/>
            <a:ext cx="4392488" cy="45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04448" y="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02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sz="36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5259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εριγραφή: Επιδότηση για Νέα Καινοτόμα Επιχειρηματικά Σχέδια 2011 ΕΣΠΑ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168352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Πλαίσιο κειμένου 2"/>
          <p:cNvSpPr txBox="1"/>
          <p:nvPr/>
        </p:nvSpPr>
        <p:spPr>
          <a:xfrm>
            <a:off x="467544" y="5085184"/>
            <a:ext cx="3168352" cy="10801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32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Και τώρα τι </a:t>
            </a:r>
            <a:r>
              <a:rPr lang="el-GR" sz="3200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κάνουμε</a:t>
            </a:r>
            <a:r>
              <a:rPr lang="el-GR" sz="32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;</a:t>
            </a:r>
            <a:endParaRPr lang="el-GR" sz="32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32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4896544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494410" y="260648"/>
            <a:ext cx="82540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ΝΕΑΝΙΚΗ ΕΠΙΧΕΙΡΗΜΑΤΙΚΟΤΗΤΑ                    3 </a:t>
            </a:r>
            <a:br>
              <a:rPr lang="el-G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l-G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ΣΕ ΠΕΡΙΟΔΟ ΚΡΙΣΗΣ </a:t>
            </a:r>
            <a:endParaRPr lang="el-G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0783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030206"/>
              </p:ext>
            </p:extLst>
          </p:nvPr>
        </p:nvGraphicFramePr>
        <p:xfrm>
          <a:off x="323528" y="332656"/>
          <a:ext cx="597666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03304" y="1412776"/>
            <a:ext cx="259228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            ΔΞ/ΔΑ</a:t>
            </a:r>
          </a:p>
          <a:p>
            <a:endParaRPr lang="el-G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403304" y="2348880"/>
            <a:ext cx="259228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Να εργαστώ </a:t>
            </a:r>
          </a:p>
          <a:p>
            <a:r>
              <a:rPr lang="el-GR" sz="2000" dirty="0"/>
              <a:t>σ</a:t>
            </a:r>
            <a:r>
              <a:rPr lang="el-GR" sz="2000" dirty="0" smtClean="0"/>
              <a:t>το Δημόσιο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91160" y="3284984"/>
            <a:ext cx="259228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Να μετακομίσω στη </a:t>
            </a:r>
          </a:p>
          <a:p>
            <a:r>
              <a:rPr lang="el-GR" sz="2000" dirty="0" smtClean="0"/>
              <a:t>γεωργία</a:t>
            </a: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33432" y="4221088"/>
            <a:ext cx="259228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Να εργαστώ ως μισθωτός στον </a:t>
            </a:r>
            <a:r>
              <a:rPr lang="el-GR" sz="2000" dirty="0" err="1" smtClean="0"/>
              <a:t>Ιδ.Τομ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10240" y="5290125"/>
            <a:ext cx="259228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Να δημιουργήσω μια </a:t>
            </a:r>
          </a:p>
          <a:p>
            <a:r>
              <a:rPr lang="el-GR" sz="2000" dirty="0"/>
              <a:t>δ</a:t>
            </a:r>
            <a:r>
              <a:rPr lang="el-GR" sz="2000" dirty="0" smtClean="0"/>
              <a:t>ική μου επιχείρηση</a:t>
            </a:r>
            <a:endParaRPr lang="el-GR" sz="2000" dirty="0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8316416" y="0"/>
            <a:ext cx="709304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51520" y="0"/>
            <a:ext cx="8731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/>
              <a:t>ΚΑΠΑ</a:t>
            </a:r>
            <a:r>
              <a:rPr lang="en-US" sz="4400" dirty="0" smtClean="0"/>
              <a:t>   RESEARCH    30/11- 1/12</a:t>
            </a:r>
            <a:r>
              <a:rPr lang="el-GR" sz="4400" dirty="0" smtClean="0"/>
              <a:t>        </a:t>
            </a:r>
            <a:r>
              <a:rPr lang="el-GR" sz="4400" dirty="0" smtClean="0">
                <a:solidFill>
                  <a:schemeClr val="bg1"/>
                </a:solidFill>
              </a:rPr>
              <a:t>4</a:t>
            </a:r>
            <a:r>
              <a:rPr lang="en-US" sz="4400" dirty="0" smtClean="0"/>
              <a:t> </a:t>
            </a:r>
            <a:r>
              <a:rPr lang="el-GR" sz="4400" dirty="0" smtClean="0"/>
              <a:t>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761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5334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l-GR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23891"/>
            <a:ext cx="82809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ΤΕΣΣΕΡΙΣ ΜΥΘΟΙ           </a:t>
            </a:r>
            <a:br>
              <a:rPr lang="el-G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l-G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ΓΙΑ ΤΗΝ ΕΠΙΧΕΙΡΗΜΑΤΙΚΟΤΗΤΑ</a:t>
            </a:r>
            <a:endParaRPr lang="el-G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67544" y="2420888"/>
            <a:ext cx="820891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l-GR" sz="6600" b="1" u="sng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Μύθος 1</a:t>
            </a:r>
            <a:r>
              <a:rPr lang="el-GR" sz="6600" b="1" u="sng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ος</a:t>
            </a:r>
            <a:r>
              <a:rPr lang="el-GR" sz="6600" b="1" u="sng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l-G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Οι οικονομικές κρίσεις </a:t>
            </a:r>
          </a:p>
          <a:p>
            <a:pPr marL="0" indent="0" algn="ctr">
              <a:buNone/>
            </a:pPr>
            <a:r>
              <a:rPr lang="el-G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</a:t>
            </a:r>
            <a:r>
              <a:rPr lang="el-G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 προσφέρονται για </a:t>
            </a:r>
          </a:p>
          <a:p>
            <a:pPr marL="0" indent="0" algn="ctr">
              <a:buNone/>
            </a:pPr>
            <a:r>
              <a:rPr lang="el-G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επιχειρηματικότητα</a:t>
            </a:r>
            <a:endParaRPr lang="el-GR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78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404664"/>
            <a:ext cx="9036496" cy="615354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l-GR" dirty="0" smtClean="0"/>
          </a:p>
        </p:txBody>
      </p:sp>
      <p:sp>
        <p:nvSpPr>
          <p:cNvPr id="5" name="Ορθογώνιο 4"/>
          <p:cNvSpPr/>
          <p:nvPr/>
        </p:nvSpPr>
        <p:spPr>
          <a:xfrm>
            <a:off x="107504" y="332656"/>
            <a:ext cx="8928992" cy="603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l-GR" sz="6600" b="1" u="sng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Μύθος 2</a:t>
            </a:r>
            <a:r>
              <a:rPr lang="el-GR" sz="6600" b="1" u="sng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ος</a:t>
            </a:r>
            <a:r>
              <a:rPr lang="el-GR" sz="6600" b="1" u="sng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Οι μικρές </a:t>
            </a:r>
          </a:p>
          <a:p>
            <a:pPr marL="0" indent="0" algn="ctr">
              <a:buNone/>
            </a:pPr>
            <a:r>
              <a:rPr lang="el-GR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</a:t>
            </a:r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πιχειρήσεις </a:t>
            </a:r>
          </a:p>
          <a:p>
            <a:pPr marL="0" indent="0" algn="ctr">
              <a:buNone/>
            </a:pPr>
            <a:r>
              <a:rPr lang="el-GR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</a:t>
            </a:r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εν αντέχουν </a:t>
            </a:r>
          </a:p>
          <a:p>
            <a:pPr marL="0" indent="0" algn="ctr">
              <a:buNone/>
            </a:pPr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στην κρίση</a:t>
            </a:r>
            <a:endParaRPr lang="el-G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55821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l-GR" dirty="0" smtClean="0"/>
          </a:p>
        </p:txBody>
      </p:sp>
      <p:sp>
        <p:nvSpPr>
          <p:cNvPr id="5" name="Ορθογώνιο 4"/>
          <p:cNvSpPr/>
          <p:nvPr/>
        </p:nvSpPr>
        <p:spPr>
          <a:xfrm>
            <a:off x="251520" y="188640"/>
            <a:ext cx="8712968" cy="603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l-GR" sz="6600" b="1" u="sng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Μύθος 3</a:t>
            </a:r>
            <a:r>
              <a:rPr lang="el-GR" sz="6600" b="1" u="sng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ος</a:t>
            </a:r>
            <a:r>
              <a:rPr lang="el-GR" sz="6600" b="1" u="sng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Δεν υπάρχει</a:t>
            </a:r>
          </a:p>
          <a:p>
            <a:pPr marL="0" indent="0" algn="ctr">
              <a:buNone/>
            </a:pPr>
            <a:r>
              <a:rPr lang="el-GR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</a:t>
            </a:r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οήθεια </a:t>
            </a:r>
          </a:p>
          <a:p>
            <a:pPr marL="0" indent="0" algn="ctr">
              <a:buNone/>
            </a:pPr>
            <a:r>
              <a:rPr lang="el-GR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πό </a:t>
            </a:r>
          </a:p>
          <a:p>
            <a:pPr marL="0" indent="0" algn="ctr">
              <a:buNone/>
            </a:pPr>
            <a:r>
              <a:rPr lang="el-GR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</a:t>
            </a:r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 κράτος </a:t>
            </a:r>
            <a:endParaRPr lang="el-G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ΕΠΙΔΟΤΗΣΕΙΣ 2011 ΓΙΑ ERP / CRM / ΔΗΜΙΟΥΡΓΙΑ E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   </a:t>
            </a:r>
            <a:r>
              <a:rPr lang="el-GR" sz="4000" b="1" dirty="0" smtClean="0"/>
              <a:t>ΥΠΑΡΧΕΙ   ΟΙΚΟΝΟΜΙΚΗ   ΒΟΗΘΕΙΑ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37087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55821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l-GR" dirty="0" smtClean="0"/>
          </a:p>
        </p:txBody>
      </p:sp>
      <p:sp>
        <p:nvSpPr>
          <p:cNvPr id="5" name="Ορθογώνιο 4"/>
          <p:cNvSpPr/>
          <p:nvPr/>
        </p:nvSpPr>
        <p:spPr>
          <a:xfrm>
            <a:off x="251520" y="188640"/>
            <a:ext cx="8712968" cy="603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l-GR" sz="6600" b="1" u="sng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Μύθος </a:t>
            </a:r>
            <a:r>
              <a:rPr lang="el-GR" sz="6600" b="1" u="sng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l-GR" sz="6600" b="1" u="sng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ος</a:t>
            </a:r>
            <a:r>
              <a:rPr lang="el-GR" sz="6600" b="1" u="sng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Για τη μικρή</a:t>
            </a:r>
          </a:p>
          <a:p>
            <a:pPr marL="0" indent="0" algn="ctr">
              <a:buNone/>
            </a:pPr>
            <a:r>
              <a:rPr lang="el-GR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</a:t>
            </a:r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πιχειρηματικότητα</a:t>
            </a:r>
          </a:p>
          <a:p>
            <a:pPr marL="0" indent="0" algn="ctr">
              <a:buNone/>
            </a:pPr>
            <a:r>
              <a:rPr lang="el-GR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</a:t>
            </a:r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 πιο σημαντικό</a:t>
            </a:r>
          </a:p>
          <a:p>
            <a:pPr marL="0" indent="0" algn="ctr">
              <a:buNone/>
            </a:pPr>
            <a:r>
              <a:rPr lang="el-GR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</a:t>
            </a:r>
            <a:r>
              <a:rPr lang="el-GR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ίναι τα κεφάλαια </a:t>
            </a:r>
            <a:endParaRPr lang="el-G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46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Θέμα του Office">
  <a:themeElements>
    <a:clrScheme name="Απαραίτητο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512</TotalTime>
  <Words>411</Words>
  <Application>Microsoft Office PowerPoint</Application>
  <PresentationFormat>Προβολή στην οθόνη (4:3)</PresentationFormat>
  <Paragraphs>178</Paragraphs>
  <Slides>28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28</vt:i4>
      </vt:variant>
    </vt:vector>
  </HeadingPairs>
  <TitlesOfParts>
    <vt:vector size="32" baseType="lpstr">
      <vt:lpstr>Θέμα του Office</vt:lpstr>
      <vt:lpstr>Αφθονία</vt:lpstr>
      <vt:lpstr>Γειτνίαση</vt:lpstr>
      <vt:lpstr>1_Θέμα του Office</vt:lpstr>
      <vt:lpstr> ΝΕΑΝΙΚΗ ΕΠΙΧΕΙΡΗΜΑΤΙΚΟΤΗΤΑ ΣΕ ΠΕΡΙΟΔΟ ΚΡΙΣΗΣ 10  ΔΕΚΕμβρίου  2011 </vt:lpstr>
      <vt:lpstr>  Δρ. Γεώργιος  Πάσχος  Καθηγητής Διοίκησης Επιχειρήσεων   </vt:lpstr>
      <vt:lpstr>Παρουσίαση του PowerPoint</vt:lpstr>
      <vt:lpstr>Παρουσίαση του PowerPoint</vt:lpstr>
      <vt:lpstr>  ΤΕΣΣΕΡΙΣ ΜΥΘΟΙ            ΓΙΑ ΤΗΝ ΕΠΙΧΕΙΡΗΜΑΤΙΚΟΤΗΤΑ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ΝΕΑΝΙΚΗ ΕΠΙΧΕΙΡΗΜΑΤΙΚΟΤΗΤΑ                ΣΕ ΠΕΡΙΟΔΟ ΚΡΙΣΗΣ  </vt:lpstr>
      <vt:lpstr> Γιατί να γίνω επιχειρηματίας;    </vt:lpstr>
      <vt:lpstr>ΝΕΑΝΙΚΗ ΕΠΙΧΕΙΡΗΜΑΤΙΚΟΤΗΤΑ  ΣΕ ΠΕΡΙΟΔΟ ΚΡΙΣΗΣ</vt:lpstr>
      <vt:lpstr> προσωπικά χαρακτηριστικά   </vt:lpstr>
      <vt:lpstr> εξωτερικά κίνητρα </vt:lpstr>
      <vt:lpstr>ΝΕΑΝΙΚΗ ΕΠΙΧΕΙΡΗΜΑΤΙΚΟΤΗΤΑ  ΣΕ ΠΕΡΙΟΔΟ ΚΡΙΣΗΣ</vt:lpstr>
      <vt:lpstr>ΝΕΑΝΙΚΗ ΕΠΙΧΕΙΡΗΜΑΤΙΚΟΤΗΤΑ  ΣΕ ΠΕΡΙΟΔΟ ΚΡΙΣΗΣ</vt:lpstr>
      <vt:lpstr>ΝΕΑΝΙΚΗ ΕΠΙΧΕΙΡΗΜΑΤΙΚΟΤΗΤΑ  ΣΕ ΠΕΡΙΟΔΟ ΚΡΙΣΗΣ</vt:lpstr>
      <vt:lpstr>ΝΕΑΝΙΚΗ ΕΠΙΧΕΙΡΗΜΑΤΙΚΟΤΗΤΑ  ΣΕ ΠΕΡΙΟΔΟ ΚΡΙΣΗΣ</vt:lpstr>
      <vt:lpstr>Παρουσίαση του PowerPoint</vt:lpstr>
      <vt:lpstr>Παρουσίαση του PowerPoint</vt:lpstr>
      <vt:lpstr>Παρουσίαση του PowerPoint</vt:lpstr>
      <vt:lpstr> ΑΥΤΟΒΕΛΤΙΩΣΗ  </vt:lpstr>
      <vt:lpstr>ΝΕΑΝΙΚΗ ΕΠΙΧΕΙΡΗΜΑΤΙΚΟΤΗΤΑ  ΣΕ ΠΕΡΙΟΔΟ ΚΡΙΣΗΣ</vt:lpstr>
      <vt:lpstr>Παρουσίαση του PowerPoint</vt:lpstr>
      <vt:lpstr>Αν σκέπτεσαι να ανοίξεις επιχείρηση</vt:lpstr>
      <vt:lpstr>Αν σκέπτεσαι να ανοίξεις                         επιχείρηση</vt:lpstr>
      <vt:lpstr>Γι’ αυτό Αρχίστε να κάνετε κάτι…</vt:lpstr>
      <vt:lpstr>Καλή  επιτυχία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ΝΕΑΝΙΚΗ ΕΠΙΧΕΙΡΗΜΑΤΙΚΟΤΗΤΑ ΣΕ ΠΕΡΙΟΔΟ ΚΡΙΣΗΣ ………Νοεμβρίου 2011</dc:title>
  <dc:creator>Γεώργιος Πάσχος</dc:creator>
  <cp:lastModifiedBy>Γεώργιος Πάσχος</cp:lastModifiedBy>
  <cp:revision>94</cp:revision>
  <dcterms:created xsi:type="dcterms:W3CDTF">2011-11-08T15:06:18Z</dcterms:created>
  <dcterms:modified xsi:type="dcterms:W3CDTF">2011-12-10T06:17:02Z</dcterms:modified>
</cp:coreProperties>
</file>